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85" r:id="rId5"/>
    <p:sldId id="259" r:id="rId6"/>
    <p:sldId id="288" r:id="rId7"/>
    <p:sldId id="287" r:id="rId8"/>
    <p:sldId id="289" r:id="rId9"/>
    <p:sldId id="262" r:id="rId10"/>
    <p:sldId id="275" r:id="rId11"/>
    <p:sldId id="276" r:id="rId12"/>
    <p:sldId id="277" r:id="rId13"/>
    <p:sldId id="279" r:id="rId14"/>
    <p:sldId id="280" r:id="rId15"/>
    <p:sldId id="281" r:id="rId16"/>
    <p:sldId id="282" r:id="rId17"/>
    <p:sldId id="263" r:id="rId18"/>
    <p:sldId id="264" r:id="rId19"/>
    <p:sldId id="266" r:id="rId20"/>
    <p:sldId id="265" r:id="rId21"/>
    <p:sldId id="284" r:id="rId22"/>
    <p:sldId id="268" r:id="rId23"/>
    <p:sldId id="267" r:id="rId24"/>
    <p:sldId id="269" r:id="rId25"/>
    <p:sldId id="286" r:id="rId26"/>
    <p:sldId id="270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before add </a:t>
            </a:r>
            <a:r>
              <a:rPr lang="en-US" dirty="0" err="1"/>
              <a:t>subteams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before add </a:t>
            </a:r>
            <a:r>
              <a:rPr lang="en-US" dirty="0" err="1"/>
              <a:t>subteams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6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1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to future plans slide. Highlight current progress.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8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Gantt chart afterwards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5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Radio Frequency Readout Device (RFRD) Phase -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Fall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Relaxation Oscillator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Creates a PWM signal</a:t>
            </a:r>
          </a:p>
          <a:p>
            <a:r>
              <a:rPr lang="en-US" dirty="0"/>
              <a:t>Period is dependent on capacitance</a:t>
            </a:r>
          </a:p>
          <a:p>
            <a:endParaRPr lang="en-US" dirty="0"/>
          </a:p>
        </p:txBody>
      </p:sp>
      <p:pic>
        <p:nvPicPr>
          <p:cNvPr id="13" name="Content Placeholder 12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33600"/>
            <a:ext cx="4038600" cy="29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1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Relaxation Oscillator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279" y="1600200"/>
            <a:ext cx="4448835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00200"/>
            <a:ext cx="3871372" cy="229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8" y="5516308"/>
            <a:ext cx="8536762" cy="1033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4952" y="4057650"/>
            <a:ext cx="4290161" cy="123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TH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dirty="0"/>
              <a:t>/2, if R</a:t>
            </a:r>
            <a:r>
              <a:rPr lang="en-US" baseline="-25000" dirty="0"/>
              <a:t>a</a:t>
            </a:r>
            <a:r>
              <a:rPr lang="en-US" dirty="0"/>
              <a:t> = R</a:t>
            </a:r>
            <a:r>
              <a:rPr lang="en-US" baseline="-25000" dirty="0"/>
              <a:t>b</a:t>
            </a:r>
            <a:r>
              <a:rPr lang="en-US" dirty="0"/>
              <a:t> and </a:t>
            </a:r>
            <a:r>
              <a:rPr lang="en-US" dirty="0" err="1"/>
              <a:t>V</a:t>
            </a:r>
            <a:r>
              <a:rPr lang="en-US" baseline="-25000" dirty="0" err="1"/>
              <a:t>ref</a:t>
            </a:r>
            <a:r>
              <a:rPr lang="en-US" dirty="0"/>
              <a:t> = 0</a:t>
            </a:r>
          </a:p>
          <a:p>
            <a:endParaRPr lang="en-US" dirty="0"/>
          </a:p>
          <a:p>
            <a:r>
              <a:rPr lang="en-US" dirty="0"/>
              <a:t>V</a:t>
            </a:r>
            <a:r>
              <a:rPr lang="en-US" baseline="-25000" dirty="0"/>
              <a:t>i</a:t>
            </a:r>
            <a:r>
              <a:rPr lang="en-US" dirty="0"/>
              <a:t> &gt; V</a:t>
            </a:r>
            <a:r>
              <a:rPr lang="en-US" baseline="-25000" dirty="0"/>
              <a:t>TH</a:t>
            </a:r>
            <a:r>
              <a:rPr lang="en-US" dirty="0"/>
              <a:t>, then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dirty="0"/>
              <a:t> = V</a:t>
            </a:r>
            <a:r>
              <a:rPr lang="en-US" baseline="-25000" dirty="0"/>
              <a:t>L-</a:t>
            </a:r>
          </a:p>
          <a:p>
            <a:r>
              <a:rPr lang="en-US" dirty="0"/>
              <a:t>V</a:t>
            </a:r>
            <a:r>
              <a:rPr lang="en-US" baseline="-25000" dirty="0"/>
              <a:t>i</a:t>
            </a:r>
            <a:r>
              <a:rPr lang="en-US" dirty="0"/>
              <a:t> &lt; V</a:t>
            </a:r>
            <a:r>
              <a:rPr lang="en-US" baseline="-25000" dirty="0"/>
              <a:t>TH</a:t>
            </a:r>
            <a:r>
              <a:rPr lang="en-US" dirty="0"/>
              <a:t>, then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dirty="0"/>
              <a:t> = V</a:t>
            </a:r>
            <a:r>
              <a:rPr lang="en-US" baseline="-25000" dirty="0"/>
              <a:t>L+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32C13-692C-429A-A1B1-B005B6A9ED87}"/>
              </a:ext>
            </a:extLst>
          </p:cNvPr>
          <p:cNvSpPr txBox="1"/>
          <p:nvPr/>
        </p:nvSpPr>
        <p:spPr>
          <a:xfrm>
            <a:off x="2133600" y="2514600"/>
            <a:ext cx="58989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43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Comparator – TS881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Manufacturer: STMicroelectronics</a:t>
            </a:r>
          </a:p>
          <a:p>
            <a:r>
              <a:rPr lang="en-US" dirty="0"/>
              <a:t>Low power comparator</a:t>
            </a:r>
          </a:p>
          <a:p>
            <a:pPr lvl="1"/>
            <a:r>
              <a:rPr lang="en-US" dirty="0"/>
              <a:t>Supply voltage 0.85 V to 5.5 V</a:t>
            </a:r>
          </a:p>
          <a:p>
            <a:pPr lvl="1"/>
            <a:r>
              <a:rPr lang="en-US" dirty="0"/>
              <a:t>220 </a:t>
            </a:r>
            <a:r>
              <a:rPr lang="en-US" dirty="0" err="1"/>
              <a:t>nA</a:t>
            </a:r>
            <a:r>
              <a:rPr lang="en-US" dirty="0"/>
              <a:t> typical supply current</a:t>
            </a:r>
          </a:p>
          <a:p>
            <a:pPr lvl="2"/>
            <a:r>
              <a:rPr lang="en-US" dirty="0"/>
              <a:t>No load, output high</a:t>
            </a:r>
          </a:p>
          <a:p>
            <a:pPr lvl="1"/>
            <a:r>
              <a:rPr lang="en-US" dirty="0"/>
              <a:t>Operates at approximately 1 </a:t>
            </a:r>
            <a:r>
              <a:rPr lang="en-US" dirty="0" err="1"/>
              <a:t>uW</a:t>
            </a:r>
            <a:endParaRPr lang="en-US" dirty="0"/>
          </a:p>
          <a:p>
            <a:pPr lvl="2"/>
            <a:r>
              <a:rPr lang="en-US" dirty="0"/>
              <a:t>Assuming +/- 1.8 V supply</a:t>
            </a:r>
          </a:p>
          <a:p>
            <a:pPr lvl="1"/>
            <a:r>
              <a:rPr lang="en-US" dirty="0"/>
              <a:t>SPICE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111" y="3020218"/>
            <a:ext cx="2419350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36" y="4955442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9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35223"/>
            <a:ext cx="4966363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1417638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Calculated Period:</a:t>
            </a:r>
          </a:p>
          <a:p>
            <a:r>
              <a:rPr lang="en-US" dirty="0"/>
              <a:t>T = 55us for C = 50pF</a:t>
            </a:r>
          </a:p>
          <a:p>
            <a:r>
              <a:rPr lang="en-US" dirty="0"/>
              <a:t>T = 33us for C = 30pF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96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= 50pF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240" y="1219200"/>
            <a:ext cx="8249920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5715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Simulated: T = 53us</a:t>
            </a:r>
          </a:p>
          <a:p>
            <a:r>
              <a:rPr lang="en-US" dirty="0"/>
              <a:t>Calculated: T = 55us</a:t>
            </a:r>
          </a:p>
        </p:txBody>
      </p:sp>
    </p:spTree>
    <p:extLst>
      <p:ext uri="{BB962C8B-B14F-4D97-AF65-F5344CB8AC3E}">
        <p14:creationId xmlns:p14="http://schemas.microsoft.com/office/powerpoint/2010/main" val="124934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= 30pF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05" y="1143000"/>
            <a:ext cx="7095789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715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Simulated: T = 35us</a:t>
            </a:r>
          </a:p>
          <a:p>
            <a:r>
              <a:rPr lang="en-US" dirty="0"/>
              <a:t>Calculated: T = 33us</a:t>
            </a:r>
          </a:p>
        </p:txBody>
      </p:sp>
    </p:spTree>
    <p:extLst>
      <p:ext uri="{BB962C8B-B14F-4D97-AF65-F5344CB8AC3E}">
        <p14:creationId xmlns:p14="http://schemas.microsoft.com/office/powerpoint/2010/main" val="2801891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relaxation oscillator allows us to calculate the capacitance</a:t>
            </a:r>
          </a:p>
          <a:p>
            <a:r>
              <a:rPr lang="en-US" dirty="0"/>
              <a:t>Can use R</a:t>
            </a:r>
            <a:r>
              <a:rPr lang="en-US" baseline="-25000" dirty="0"/>
              <a:t>a</a:t>
            </a:r>
            <a:r>
              <a:rPr lang="en-US" dirty="0"/>
              <a:t> and R</a:t>
            </a:r>
            <a:r>
              <a:rPr lang="en-US" baseline="-25000" dirty="0"/>
              <a:t>b</a:t>
            </a:r>
            <a:r>
              <a:rPr lang="en-US" dirty="0"/>
              <a:t> to control the voltage the capacitor charges to</a:t>
            </a:r>
          </a:p>
          <a:p>
            <a:r>
              <a:rPr lang="en-US" dirty="0"/>
              <a:t>Can use R and C to control the period of the pulse widths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03019"/>
            <a:ext cx="4038600" cy="33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81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Capacitance Measurement Test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Prototype the design on breadboard</a:t>
            </a:r>
          </a:p>
          <a:p>
            <a:r>
              <a:rPr lang="en-US" dirty="0"/>
              <a:t>Test for different values of capacitances and resistors and verify that results are consistent</a:t>
            </a:r>
          </a:p>
          <a:p>
            <a:pPr lvl="1"/>
            <a:r>
              <a:rPr lang="en-US" dirty="0"/>
              <a:t>Tune the oscillation frequency</a:t>
            </a:r>
          </a:p>
          <a:p>
            <a:pPr lvl="1"/>
            <a:r>
              <a:rPr lang="en-US" dirty="0"/>
              <a:t>Balance power, microcontroller design, and quality of measurement</a:t>
            </a:r>
          </a:p>
          <a:p>
            <a:r>
              <a:rPr lang="en-US" dirty="0"/>
              <a:t>Find the amount of power consumed</a:t>
            </a:r>
          </a:p>
        </p:txBody>
      </p:sp>
    </p:spTree>
    <p:extLst>
      <p:ext uri="{BB962C8B-B14F-4D97-AF65-F5344CB8AC3E}">
        <p14:creationId xmlns:p14="http://schemas.microsoft.com/office/powerpoint/2010/main" val="1643737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Inverted F antenna</a:t>
            </a:r>
          </a:p>
          <a:p>
            <a:pPr lvl="1"/>
            <a:r>
              <a:rPr lang="en-US" dirty="0"/>
              <a:t>More compact </a:t>
            </a:r>
          </a:p>
          <a:p>
            <a:pPr lvl="1">
              <a:buFont typeface="Arial"/>
              <a:buChar char="–"/>
            </a:pPr>
            <a:r>
              <a:rPr lang="en-US" dirty="0"/>
              <a:t>Microstrip format</a:t>
            </a:r>
          </a:p>
          <a:p>
            <a:pPr lvl="1">
              <a:buFont typeface="Arial"/>
              <a:buChar char="–"/>
            </a:pPr>
            <a:r>
              <a:rPr lang="en-US" dirty="0"/>
              <a:t>900MHz</a:t>
            </a:r>
          </a:p>
          <a:p>
            <a:endParaRPr lang="en-US" dirty="0"/>
          </a:p>
          <a:p>
            <a:r>
              <a:rPr lang="en-US" dirty="0"/>
              <a:t>Estimated power from similar applications</a:t>
            </a:r>
          </a:p>
          <a:p>
            <a:pPr lvl="1"/>
            <a:r>
              <a:rPr lang="en-US" dirty="0"/>
              <a:t>Fractal loop antenna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15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Design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ECFDAB6-28FF-4854-B196-CB4238DA9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2400"/>
            <a:ext cx="4227229" cy="456682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285932E5-F352-4817-B981-451541BAA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1170" y="1809750"/>
            <a:ext cx="37814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1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Advisors</a:t>
            </a:r>
          </a:p>
          <a:p>
            <a:pPr lvl="1"/>
            <a:r>
              <a:rPr lang="en-US" dirty="0"/>
              <a:t>Dr. </a:t>
            </a:r>
            <a:r>
              <a:rPr lang="en-US" dirty="0" err="1"/>
              <a:t>Daji</a:t>
            </a:r>
            <a:r>
              <a:rPr lang="en-US" dirty="0"/>
              <a:t> Qiao</a:t>
            </a:r>
          </a:p>
          <a:p>
            <a:pPr lvl="1"/>
            <a:r>
              <a:rPr lang="en-US" dirty="0"/>
              <a:t>Dr. Nathan Neihart</a:t>
            </a:r>
          </a:p>
          <a:p>
            <a:endParaRPr lang="en-US" dirty="0"/>
          </a:p>
          <a:p>
            <a:r>
              <a:rPr lang="en-US" dirty="0"/>
              <a:t>Graduate Students</a:t>
            </a:r>
          </a:p>
          <a:p>
            <a:pPr lvl="1"/>
            <a:r>
              <a:rPr lang="en-US" dirty="0"/>
              <a:t>Scott Melvin</a:t>
            </a:r>
          </a:p>
          <a:p>
            <a:pPr lvl="1"/>
            <a:r>
              <a:rPr lang="en-US" dirty="0" err="1"/>
              <a:t>Chengrui</a:t>
            </a:r>
            <a:r>
              <a:rPr lang="en-US" dirty="0"/>
              <a:t> Yang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Students</a:t>
            </a:r>
          </a:p>
          <a:p>
            <a:pPr lvl="1"/>
            <a:r>
              <a:rPr lang="en-US" dirty="0"/>
              <a:t>Bailey Akers</a:t>
            </a:r>
          </a:p>
          <a:p>
            <a:pPr lvl="1"/>
            <a:r>
              <a:rPr lang="en-US" dirty="0"/>
              <a:t>Colin </a:t>
            </a:r>
            <a:r>
              <a:rPr lang="en-US" dirty="0" err="1"/>
              <a:t>Sunderman</a:t>
            </a:r>
            <a:endParaRPr lang="en-US" dirty="0"/>
          </a:p>
          <a:p>
            <a:pPr lvl="1"/>
            <a:r>
              <a:rPr lang="en-US" dirty="0"/>
              <a:t>Nathan </a:t>
            </a:r>
            <a:r>
              <a:rPr lang="en-US" dirty="0" err="1"/>
              <a:t>Mulbrook</a:t>
            </a:r>
            <a:endParaRPr lang="en-US" dirty="0"/>
          </a:p>
          <a:p>
            <a:pPr lvl="1"/>
            <a:r>
              <a:rPr lang="en-US" dirty="0"/>
              <a:t>Lyle Bishop</a:t>
            </a:r>
          </a:p>
          <a:p>
            <a:pPr lvl="1"/>
            <a:r>
              <a:rPr lang="en-US" dirty="0" err="1"/>
              <a:t>Pengyu</a:t>
            </a:r>
            <a:r>
              <a:rPr lang="en-US" dirty="0"/>
              <a:t> Qu</a:t>
            </a:r>
          </a:p>
        </p:txBody>
      </p:sp>
    </p:spTree>
    <p:extLst>
      <p:ext uri="{BB962C8B-B14F-4D97-AF65-F5344CB8AC3E}">
        <p14:creationId xmlns:p14="http://schemas.microsoft.com/office/powerpoint/2010/main" val="3177814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Test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Simulating antenna design in ADS</a:t>
            </a:r>
          </a:p>
          <a:p>
            <a:endParaRPr lang="en-US" dirty="0"/>
          </a:p>
          <a:p>
            <a:r>
              <a:rPr lang="en-US" dirty="0"/>
              <a:t>Creating rectifier in PSpice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34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909F-C8A7-45C9-B647-D7C76DF18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C404-CFA8-4C9E-91C1-0D7D4C39F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Antenna simulation</a:t>
            </a:r>
          </a:p>
          <a:p>
            <a:pPr lvl="1"/>
            <a:r>
              <a:rPr lang="en-US" dirty="0"/>
              <a:t>Tune antenna to 900 MHz</a:t>
            </a:r>
          </a:p>
          <a:p>
            <a:endParaRPr lang="en-US" dirty="0"/>
          </a:p>
          <a:p>
            <a:r>
              <a:rPr lang="en-US" dirty="0"/>
              <a:t>Need to simulate rectifier</a:t>
            </a:r>
          </a:p>
          <a:p>
            <a:pPr lvl="1"/>
            <a:r>
              <a:rPr lang="en-US" dirty="0"/>
              <a:t>PSPICE</a:t>
            </a:r>
          </a:p>
          <a:p>
            <a:pPr lvl="1"/>
            <a:endParaRPr lang="en-US" dirty="0"/>
          </a:p>
          <a:p>
            <a:r>
              <a:rPr lang="en-US" dirty="0"/>
              <a:t>Couple rectifier to antenna </a:t>
            </a:r>
          </a:p>
          <a:p>
            <a:pPr lvl="1"/>
            <a:r>
              <a:rPr lang="en-US" dirty="0"/>
              <a:t>ADS</a:t>
            </a:r>
          </a:p>
          <a:p>
            <a:endParaRPr lang="en-US" dirty="0"/>
          </a:p>
          <a:p>
            <a:r>
              <a:rPr lang="en-US" dirty="0"/>
              <a:t>Possible backscatter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155918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RFRD Communications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Radio Transmitter</a:t>
            </a:r>
          </a:p>
          <a:p>
            <a:pPr lvl="1"/>
            <a:r>
              <a:rPr lang="en-US" dirty="0"/>
              <a:t>Send power to the tag</a:t>
            </a:r>
          </a:p>
          <a:p>
            <a:r>
              <a:rPr lang="en-US" dirty="0"/>
              <a:t>SDR</a:t>
            </a:r>
          </a:p>
          <a:p>
            <a:pPr lvl="1"/>
            <a:r>
              <a:rPr lang="en-US" dirty="0"/>
              <a:t>Receives data from tag</a:t>
            </a:r>
          </a:p>
          <a:p>
            <a:r>
              <a:rPr lang="en-US" dirty="0"/>
              <a:t>GNU Radio</a:t>
            </a:r>
          </a:p>
          <a:p>
            <a:pPr lvl="1"/>
            <a:r>
              <a:rPr lang="en-US" dirty="0"/>
              <a:t>Process received signal</a:t>
            </a:r>
          </a:p>
        </p:txBody>
      </p:sp>
      <p:pic>
        <p:nvPicPr>
          <p:cNvPr id="5" name="Picture 5" descr="Drawing1.png">
            <a:extLst>
              <a:ext uri="{FF2B5EF4-FFF2-40B4-BE49-F238E27FC236}">
                <a16:creationId xmlns:a16="http://schemas.microsoft.com/office/drawing/2014/main" id="{3592917C-5936-498E-9A2C-4F56C175E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1776413"/>
            <a:ext cx="3646967" cy="454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29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RFRD Communications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Unique Identifiers for Tag</a:t>
            </a:r>
          </a:p>
          <a:p>
            <a:r>
              <a:rPr lang="en-US" dirty="0"/>
              <a:t>Transmission integrity</a:t>
            </a:r>
          </a:p>
          <a:p>
            <a:pPr lvl="1"/>
            <a:r>
              <a:rPr lang="en-US" dirty="0"/>
              <a:t>Checksum</a:t>
            </a:r>
          </a:p>
          <a:p>
            <a:r>
              <a:rPr lang="en-US" dirty="0"/>
              <a:t>Microcontroller</a:t>
            </a:r>
          </a:p>
          <a:p>
            <a:pPr lvl="1"/>
            <a:r>
              <a:rPr lang="en-US" dirty="0"/>
              <a:t>Low power</a:t>
            </a:r>
          </a:p>
        </p:txBody>
      </p:sp>
    </p:spTree>
    <p:extLst>
      <p:ext uri="{BB962C8B-B14F-4D97-AF65-F5344CB8AC3E}">
        <p14:creationId xmlns:p14="http://schemas.microsoft.com/office/powerpoint/2010/main" val="3728651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Capacitance Measuring</a:t>
            </a:r>
          </a:p>
          <a:p>
            <a:pPr lvl="1"/>
            <a:r>
              <a:rPr lang="en-US" dirty="0"/>
              <a:t>Simulated design with TS88</a:t>
            </a:r>
          </a:p>
          <a:p>
            <a:pPr lvl="1"/>
            <a:r>
              <a:rPr lang="en-US" dirty="0"/>
              <a:t>Ordered TS881</a:t>
            </a:r>
          </a:p>
          <a:p>
            <a:pPr lvl="1"/>
            <a:r>
              <a:rPr lang="en-US" dirty="0"/>
              <a:t>Breadboard prototype</a:t>
            </a:r>
          </a:p>
          <a:p>
            <a:endParaRPr lang="en-US" dirty="0"/>
          </a:p>
          <a:p>
            <a:r>
              <a:rPr lang="en-US" dirty="0"/>
              <a:t>Antenna</a:t>
            </a:r>
          </a:p>
          <a:p>
            <a:pPr lvl="1"/>
            <a:r>
              <a:rPr lang="en-US" dirty="0"/>
              <a:t>DN023 Inverted-F design</a:t>
            </a:r>
          </a:p>
          <a:p>
            <a:pPr lvl="1"/>
            <a:r>
              <a:rPr lang="en-US" dirty="0"/>
              <a:t>Simulating using ADS software</a:t>
            </a:r>
          </a:p>
          <a:p>
            <a:pPr lvl="1"/>
            <a:endParaRPr lang="en-US" dirty="0"/>
          </a:p>
          <a:p>
            <a:r>
              <a:rPr lang="en-US" dirty="0"/>
              <a:t>RFRD Communication Protocol</a:t>
            </a:r>
          </a:p>
          <a:p>
            <a:pPr lvl="1"/>
            <a:r>
              <a:rPr lang="en-US" dirty="0"/>
              <a:t>Plan for implementation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95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43" y="-2984"/>
            <a:ext cx="7807170" cy="67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08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Capacitance Measuring: </a:t>
            </a:r>
          </a:p>
          <a:p>
            <a:pPr lvl="1"/>
            <a:r>
              <a:rPr lang="en-US" dirty="0"/>
              <a:t>Build circuit and test </a:t>
            </a:r>
          </a:p>
          <a:p>
            <a:r>
              <a:rPr lang="en-US" dirty="0"/>
              <a:t>Antenna Design: </a:t>
            </a:r>
          </a:p>
          <a:p>
            <a:pPr lvl="1"/>
            <a:r>
              <a:rPr lang="en-US" dirty="0"/>
              <a:t>Simulate antenna</a:t>
            </a:r>
          </a:p>
          <a:p>
            <a:pPr lvl="1"/>
            <a:r>
              <a:rPr lang="en-US" dirty="0"/>
              <a:t>Design and simulate a rectifier</a:t>
            </a:r>
          </a:p>
          <a:p>
            <a:r>
              <a:rPr lang="en-US" dirty="0"/>
              <a:t>Communications Design: </a:t>
            </a:r>
          </a:p>
          <a:p>
            <a:pPr lvl="1"/>
            <a:r>
              <a:rPr lang="en-US" dirty="0"/>
              <a:t>Implement receiver in GNU Radio</a:t>
            </a:r>
          </a:p>
          <a:p>
            <a:pPr lvl="1"/>
            <a:r>
              <a:rPr lang="en-US" dirty="0"/>
              <a:t>Write software for microcontroller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2620835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/>
              <a:t>Liu, Yili, et al. “Limitations of a relaxation oscillator in capacitance measurements.” </a:t>
            </a:r>
            <a:r>
              <a:rPr lang="en-US" i="1" dirty="0"/>
              <a:t>IEEE Transactions on Instrumentation and Measurement</a:t>
            </a:r>
            <a:r>
              <a:rPr lang="en-US" dirty="0"/>
              <a:t>, vol. 49, no. 5, 2000, pp. 980–983., doi:10.1109/19.872917.</a:t>
            </a:r>
          </a:p>
          <a:p>
            <a:r>
              <a:rPr lang="en-US" dirty="0"/>
              <a:t>Tuttle, Dr. Gary. “Non Linear Oscillators.” </a:t>
            </a:r>
            <a:r>
              <a:rPr lang="en-US" i="1" dirty="0"/>
              <a:t>EE 230 Website</a:t>
            </a:r>
            <a:r>
              <a:rPr lang="en-US" dirty="0"/>
              <a:t>, Dr. Gary Tuttle, tuttle.merc.iastate.edu/ee230/topics/</a:t>
            </a:r>
            <a:r>
              <a:rPr lang="en-US" dirty="0" err="1"/>
              <a:t>op_amps</a:t>
            </a:r>
            <a:r>
              <a:rPr lang="en-US" dirty="0"/>
              <a:t>/non_linear_oscillators.pdf.</a:t>
            </a:r>
          </a:p>
          <a:p>
            <a:r>
              <a:rPr lang="en-US" dirty="0"/>
              <a:t>“TS881 Rail-To-Rail 0.9 V </a:t>
            </a:r>
            <a:r>
              <a:rPr lang="en-US" dirty="0" err="1"/>
              <a:t>nanopower</a:t>
            </a:r>
            <a:r>
              <a:rPr lang="en-US" dirty="0"/>
              <a:t> comparator.” www.st.com/content/ccc/resource/technical/document/datasheet/a2/60/3e/5d/b2/c1/4a/e9/DM00057901.pdf/files/DM00057901.pdf/jcr:content/translations/en.DM00057901.pdf.</a:t>
            </a:r>
          </a:p>
          <a:p>
            <a:r>
              <a:rPr lang="en-US" dirty="0"/>
              <a:t>Zeng, </a:t>
            </a:r>
            <a:r>
              <a:rPr lang="en-US" dirty="0" err="1"/>
              <a:t>Miaowang</a:t>
            </a:r>
            <a:r>
              <a:rPr lang="en-US" dirty="0"/>
              <a:t>, et al. “A Compact Fractal Loop Rectenna for RF Energy Harvesting.” IEEE Antennas and Wireless Propagation Letters, vol. 16, 2017, pp. 2424–2427., doi:10.1109/lawp.2017.2722460.</a:t>
            </a:r>
          </a:p>
          <a:p>
            <a:r>
              <a:rPr lang="en-US" dirty="0" err="1"/>
              <a:t>Kervel</a:t>
            </a:r>
            <a:r>
              <a:rPr lang="en-US" dirty="0"/>
              <a:t>, </a:t>
            </a:r>
            <a:r>
              <a:rPr lang="en-US" dirty="0" err="1"/>
              <a:t>Fredirk</a:t>
            </a:r>
            <a:r>
              <a:rPr lang="en-US" dirty="0"/>
              <a:t>. “868 MHz, 915 MHz and 955 MHz Inverted F Antenna.” www.ti.com/lit/an/swra228c/swra228c.pdf.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1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Purpose: </a:t>
            </a:r>
          </a:p>
          <a:p>
            <a:pPr lvl="1"/>
            <a:r>
              <a:rPr lang="en-US" dirty="0"/>
              <a:t>To reduce the time it takes to check tightness of nut on anchor bolts</a:t>
            </a:r>
          </a:p>
          <a:p>
            <a:pPr lvl="1"/>
            <a:r>
              <a:rPr lang="en-US" dirty="0"/>
              <a:t>Each nut is torqued manually to check tightness</a:t>
            </a:r>
          </a:p>
          <a:p>
            <a:endParaRPr lang="en-US" dirty="0"/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Create an Radio Frequency Readout Device (RFRD) </a:t>
            </a:r>
          </a:p>
          <a:p>
            <a:pPr lvl="1"/>
            <a:r>
              <a:rPr lang="en-US" dirty="0"/>
              <a:t>Passively powered from the RF reader</a:t>
            </a:r>
          </a:p>
          <a:p>
            <a:pPr lvl="1"/>
            <a:r>
              <a:rPr lang="en-US" dirty="0"/>
              <a:t>Measures tightness of the nut by measuring the capacitance of two washers</a:t>
            </a:r>
          </a:p>
          <a:p>
            <a:pPr lvl="2"/>
            <a:r>
              <a:rPr lang="en-US" dirty="0"/>
              <a:t>As nut loosens, capacitance decreases</a:t>
            </a:r>
          </a:p>
          <a:p>
            <a:pPr lvl="1"/>
            <a:r>
              <a:rPr lang="en-US" dirty="0"/>
              <a:t>Washer has tag attached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5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Wireless operation</a:t>
            </a:r>
          </a:p>
          <a:p>
            <a:r>
              <a:rPr lang="en-US" dirty="0"/>
              <a:t>Passively powered tag</a:t>
            </a:r>
          </a:p>
          <a:p>
            <a:r>
              <a:rPr lang="en-US" dirty="0"/>
              <a:t>Measure capacitance of washers</a:t>
            </a:r>
          </a:p>
          <a:p>
            <a:r>
              <a:rPr lang="en-US" dirty="0"/>
              <a:t>Send data back to reader</a:t>
            </a:r>
          </a:p>
          <a:p>
            <a:r>
              <a:rPr lang="en-US" dirty="0"/>
              <a:t>Operating environment</a:t>
            </a:r>
          </a:p>
          <a:p>
            <a:pPr lvl="1"/>
            <a:r>
              <a:rPr lang="en-US" dirty="0"/>
              <a:t>Not addressed in this design</a:t>
            </a:r>
          </a:p>
        </p:txBody>
      </p:sp>
    </p:spTree>
    <p:extLst>
      <p:ext uri="{BB962C8B-B14F-4D97-AF65-F5344CB8AC3E}">
        <p14:creationId xmlns:p14="http://schemas.microsoft.com/office/powerpoint/2010/main" val="423081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Conforms to FCC Regulations</a:t>
            </a:r>
          </a:p>
          <a:p>
            <a:pPr lvl="1"/>
            <a:r>
              <a:rPr lang="en-US" dirty="0"/>
              <a:t>ISM (902-928MHz)</a:t>
            </a:r>
          </a:p>
          <a:p>
            <a:r>
              <a:rPr lang="en-US" dirty="0"/>
              <a:t>Size</a:t>
            </a:r>
          </a:p>
          <a:p>
            <a:pPr lvl="1"/>
            <a:r>
              <a:rPr lang="en-US" dirty="0"/>
              <a:t>Components have potential to be scaled down in future revisions</a:t>
            </a:r>
          </a:p>
          <a:p>
            <a:r>
              <a:rPr lang="en-US" dirty="0"/>
              <a:t>Reasonable cost</a:t>
            </a:r>
          </a:p>
        </p:txBody>
      </p:sp>
    </p:spTree>
    <p:extLst>
      <p:ext uri="{BB962C8B-B14F-4D97-AF65-F5344CB8AC3E}">
        <p14:creationId xmlns:p14="http://schemas.microsoft.com/office/powerpoint/2010/main" val="359931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RFRD Readers and Tags</a:t>
            </a:r>
          </a:p>
          <a:p>
            <a:pPr lvl="1"/>
            <a:r>
              <a:rPr lang="en-US" dirty="0"/>
              <a:t>Implemented in market products</a:t>
            </a:r>
          </a:p>
          <a:p>
            <a:pPr lvl="1"/>
            <a:endParaRPr lang="en-US" dirty="0"/>
          </a:p>
          <a:p>
            <a:r>
              <a:rPr lang="en-US" dirty="0"/>
              <a:t>Measuring bolt tightness using RFRD</a:t>
            </a:r>
          </a:p>
          <a:p>
            <a:pPr lvl="1"/>
            <a:r>
              <a:rPr lang="en-US" dirty="0"/>
              <a:t>Implemented in certain research applications</a:t>
            </a:r>
          </a:p>
          <a:p>
            <a:pPr lvl="1"/>
            <a:endParaRPr lang="en-US" dirty="0"/>
          </a:p>
          <a:p>
            <a:r>
              <a:rPr lang="en-US" dirty="0"/>
              <a:t>Our application is unique in measuring bolt tightness</a:t>
            </a:r>
          </a:p>
          <a:p>
            <a:pPr lvl="1"/>
            <a:r>
              <a:rPr lang="en-US" dirty="0"/>
              <a:t>By measuring capacitance of the washers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Block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97560" lvl="1" indent="0">
              <a:buNone/>
            </a:pPr>
            <a:endParaRPr lang="en-US" dirty="0"/>
          </a:p>
          <a:p>
            <a:pPr marL="1254760" lvl="1" indent="-457200">
              <a:buFont typeface="Arial"/>
              <a:buChar char="–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EA2DE49-BA40-469C-9991-33CD958DB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93" y="1876425"/>
            <a:ext cx="8805636" cy="33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7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Capacitance Measuring</a:t>
            </a:r>
          </a:p>
          <a:p>
            <a:pPr lvl="1"/>
            <a:r>
              <a:rPr lang="en-US" dirty="0"/>
              <a:t>Bailey Akers and Colin Sunderman</a:t>
            </a:r>
          </a:p>
          <a:p>
            <a:pPr lvl="1"/>
            <a:endParaRPr lang="en-US" dirty="0"/>
          </a:p>
          <a:p>
            <a:r>
              <a:rPr lang="en-US" dirty="0"/>
              <a:t>Antenna and Power Harvesting</a:t>
            </a:r>
          </a:p>
          <a:p>
            <a:pPr lvl="1"/>
            <a:r>
              <a:rPr lang="en-US" dirty="0"/>
              <a:t>Lyle Bishop and Pengyu Qu</a:t>
            </a:r>
          </a:p>
          <a:p>
            <a:pPr lvl="1"/>
            <a:endParaRPr lang="en-US" dirty="0"/>
          </a:p>
          <a:p>
            <a:r>
              <a:rPr lang="en-US" dirty="0"/>
              <a:t>RFRD Communication Protocol / Microcontroller</a:t>
            </a:r>
          </a:p>
          <a:p>
            <a:pPr lvl="1"/>
            <a:r>
              <a:rPr lang="en-US" dirty="0"/>
              <a:t>Nathan </a:t>
            </a:r>
            <a:r>
              <a:rPr lang="en-US" dirty="0" err="1"/>
              <a:t>Mulbrook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6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Capacitance Measurement 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854710" indent="-457200"/>
            <a:r>
              <a:rPr lang="en-US" dirty="0"/>
              <a:t>Operate with low power</a:t>
            </a:r>
          </a:p>
          <a:p>
            <a:pPr lvl="1"/>
            <a:r>
              <a:rPr lang="en-US" dirty="0"/>
              <a:t>Antenna team research</a:t>
            </a:r>
          </a:p>
          <a:p>
            <a:pPr lvl="1"/>
            <a:r>
              <a:rPr lang="en-US" dirty="0"/>
              <a:t>Approximately 0.45mW expected</a:t>
            </a:r>
          </a:p>
          <a:p>
            <a:pPr marL="854710" indent="-457200"/>
            <a:endParaRPr lang="en-US" dirty="0"/>
          </a:p>
          <a:p>
            <a:pPr marL="854710" indent="-457200"/>
            <a:r>
              <a:rPr lang="en-US" dirty="0"/>
              <a:t>Measure capacitance from 20pF to 50pF</a:t>
            </a:r>
          </a:p>
          <a:p>
            <a:pPr lvl="1"/>
            <a:r>
              <a:rPr lang="en-US" dirty="0"/>
              <a:t>LCR measurements performed on washer</a:t>
            </a:r>
          </a:p>
          <a:p>
            <a:pPr marL="1254760" lvl="1" indent="-457200">
              <a:buFont typeface="Arial"/>
              <a:buChar char="–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51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405</Words>
  <Application>Microsoft Office PowerPoint</Application>
  <PresentationFormat>On-screen Show (4:3)</PresentationFormat>
  <Paragraphs>130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Radio Frequency Readout Device (RFRD) Phase - II</vt:lpstr>
      <vt:lpstr>Group 11</vt:lpstr>
      <vt:lpstr>Problem Statement</vt:lpstr>
      <vt:lpstr>Functional Requirements</vt:lpstr>
      <vt:lpstr>Non-Functional Requirements</vt:lpstr>
      <vt:lpstr>Market Survey</vt:lpstr>
      <vt:lpstr>System Block Diagram</vt:lpstr>
      <vt:lpstr>Design Groups</vt:lpstr>
      <vt:lpstr>Capacitance Measurement Functional Requirements</vt:lpstr>
      <vt:lpstr>Relaxation Oscillator</vt:lpstr>
      <vt:lpstr>Relaxation Oscillator</vt:lpstr>
      <vt:lpstr>Comparator – TS881</vt:lpstr>
      <vt:lpstr>Simulation</vt:lpstr>
      <vt:lpstr>C = 50pF</vt:lpstr>
      <vt:lpstr>C = 30pF</vt:lpstr>
      <vt:lpstr>Conclusion</vt:lpstr>
      <vt:lpstr>Capacitance Measurement Test Plan</vt:lpstr>
      <vt:lpstr>Antenna Design</vt:lpstr>
      <vt:lpstr>Antenna Design</vt:lpstr>
      <vt:lpstr>Antenna Test Plan</vt:lpstr>
      <vt:lpstr>Future Plans</vt:lpstr>
      <vt:lpstr>RFRD Communications Design</vt:lpstr>
      <vt:lpstr>RFRD Communications Requirements</vt:lpstr>
      <vt:lpstr>Project Status</vt:lpstr>
      <vt:lpstr>PowerPoint Presentation</vt:lpstr>
      <vt:lpstr>Future Plans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Frequency Readout Device (RFRD) Phase - II</dc:title>
  <dc:creator/>
  <cp:lastModifiedBy/>
  <cp:revision>433</cp:revision>
  <dcterms:created xsi:type="dcterms:W3CDTF">2012-08-24T00:53:15Z</dcterms:created>
  <dcterms:modified xsi:type="dcterms:W3CDTF">2017-12-04T19:14:57Z</dcterms:modified>
</cp:coreProperties>
</file>