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1"/>
  </p:sldMasterIdLst>
  <p:notesMasterIdLst>
    <p:notesMasterId r:id="rId36"/>
  </p:notesMasterIdLst>
  <p:sldIdLst>
    <p:sldId id="256" r:id="rId2"/>
    <p:sldId id="257" r:id="rId3"/>
    <p:sldId id="258" r:id="rId4"/>
    <p:sldId id="308" r:id="rId5"/>
    <p:sldId id="287" r:id="rId6"/>
    <p:sldId id="285" r:id="rId7"/>
    <p:sldId id="259" r:id="rId8"/>
    <p:sldId id="289" r:id="rId9"/>
    <p:sldId id="264" r:id="rId10"/>
    <p:sldId id="266" r:id="rId11"/>
    <p:sldId id="265" r:id="rId12"/>
    <p:sldId id="290" r:id="rId13"/>
    <p:sldId id="296" r:id="rId14"/>
    <p:sldId id="291" r:id="rId15"/>
    <p:sldId id="262" r:id="rId16"/>
    <p:sldId id="276" r:id="rId17"/>
    <p:sldId id="293" r:id="rId18"/>
    <p:sldId id="294" r:id="rId19"/>
    <p:sldId id="295" r:id="rId20"/>
    <p:sldId id="268" r:id="rId21"/>
    <p:sldId id="301" r:id="rId22"/>
    <p:sldId id="303" r:id="rId23"/>
    <p:sldId id="305" r:id="rId24"/>
    <p:sldId id="298" r:id="rId25"/>
    <p:sldId id="299" r:id="rId26"/>
    <p:sldId id="300" r:id="rId27"/>
    <p:sldId id="297" r:id="rId28"/>
    <p:sldId id="307" r:id="rId29"/>
    <p:sldId id="270" r:id="rId30"/>
    <p:sldId id="273" r:id="rId31"/>
    <p:sldId id="309" r:id="rId32"/>
    <p:sldId id="267" r:id="rId33"/>
    <p:sldId id="302" r:id="rId34"/>
    <p:sldId id="304" r:id="rId3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380" autoAdjust="0"/>
    <p:restoredTop sz="94715"/>
  </p:normalViewPr>
  <p:slideViewPr>
    <p:cSldViewPr>
      <p:cViewPr>
        <p:scale>
          <a:sx n="95" d="100"/>
          <a:sy n="95" d="100"/>
        </p:scale>
        <p:origin x="-1368" y="-2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0FE861C-486B-4E18-A0E9-A790238A915C}" type="datetimeFigureOut">
              <a:rPr lang="en-US" smtClean="0"/>
              <a:t>4/26/2018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F811066-0135-4CAA-8AD4-89A97190AC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2889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811066-0135-4CAA-8AD4-89A97190AC00}" type="slidenum">
              <a:rPr lang="en-US" smtClean="0"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Slide before add </a:t>
            </a:r>
            <a:r>
              <a:rPr lang="en-US" dirty="0" err="1"/>
              <a:t>subteams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811066-0135-4CAA-8AD4-89A97190AC00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495566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Slide before add </a:t>
            </a:r>
            <a:r>
              <a:rPr lang="en-US" dirty="0" err="1"/>
              <a:t>subteams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811066-0135-4CAA-8AD4-89A97190AC00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206075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Add Gantt chart afterwards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811066-0135-4CAA-8AD4-89A97190AC00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091445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Add Gantt chart afterwards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811066-0135-4CAA-8AD4-89A97190AC00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215204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F6F30-4A3D-9B4D-A082-D6C24494F1DF}" type="datetime1">
              <a:rPr lang="en-US" smtClean="0"/>
              <a:t>4/26/2018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44824F-EBE0-443F-8A8F-F64816AF04D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6AADED-B2C5-FB47-AAC1-2B6EC9C06A5F}" type="datetime1">
              <a:rPr lang="en-US" smtClean="0"/>
              <a:t>4/26/2018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44824F-EBE0-443F-8A8F-F64816AF04D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A62102-30FE-9B45-85D7-E2B7E273EACD}" type="datetime1">
              <a:rPr lang="en-US" smtClean="0"/>
              <a:t>4/26/2018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44824F-EBE0-443F-8A8F-F64816AF04D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199A8-B467-0240-B5C6-C9A504B60897}" type="datetime1">
              <a:rPr lang="en-US" smtClean="0"/>
              <a:t>4/26/2018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44824F-EBE0-443F-8A8F-F64816AF04D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53C8CA-F1F4-AC4D-B762-104A969D765B}" type="datetime1">
              <a:rPr lang="en-US" smtClean="0"/>
              <a:t>4/26/2018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44824F-EBE0-443F-8A8F-F64816AF04D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8A63B2-5761-8246-B08D-A68E31BB4A8C}" type="datetime1">
              <a:rPr lang="en-US" smtClean="0"/>
              <a:t>4/26/2018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44824F-EBE0-443F-8A8F-F64816AF04D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35D88D-EFCC-FB46-961F-D486605DD82E}" type="datetime1">
              <a:rPr lang="en-US" smtClean="0"/>
              <a:t>4/26/2018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44824F-EBE0-443F-8A8F-F64816AF04D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862ABF-8AC6-414A-805A-5EA31A3E484C}" type="datetime1">
              <a:rPr lang="en-US" smtClean="0"/>
              <a:t>4/26/2018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44824F-EBE0-443F-8A8F-F64816AF04D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7EF283-6B8B-7E47-A5E1-5541719FE907}" type="datetime1">
              <a:rPr lang="en-US" smtClean="0"/>
              <a:t>4/26/2018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44824F-EBE0-443F-8A8F-F64816AF04D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11D45B-54AA-8C40-90C8-39FE0670F162}" type="datetime1">
              <a:rPr lang="en-US" smtClean="0"/>
              <a:t>4/26/2018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44824F-EBE0-443F-8A8F-F64816AF04D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851DD4-E9EF-F84D-899F-29297D498A87}" type="datetime1">
              <a:rPr lang="en-US" smtClean="0"/>
              <a:t>4/26/2018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44824F-EBE0-443F-8A8F-F64816AF04D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2EC710-C805-7E4E-A002-6C8939C89FD1}" type="datetime1">
              <a:rPr lang="en-US" smtClean="0"/>
              <a:t>4/26/2018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44824F-EBE0-443F-8A8F-F64816AF04DC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Radio Frequency Readout Device (RFRD)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/>
              <a:t>Spring 2018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AE262A24-3A57-2344-A71A-9D702B2519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44824F-EBE0-443F-8A8F-F64816AF04DC}" type="slidenum">
              <a:rPr lang="en-US" smtClean="0"/>
              <a:t>1</a:t>
            </a:fld>
            <a:endParaRPr lang="en-US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/>
              <a:t>Antenna Design</a:t>
            </a:r>
          </a:p>
        </p:txBody>
      </p:sp>
      <p:pic>
        <p:nvPicPr>
          <p:cNvPr id="10" name="Picture 10">
            <a:extLst>
              <a:ext uri="{FF2B5EF4-FFF2-40B4-BE49-F238E27FC236}">
                <a16:creationId xmlns:a16="http://schemas.microsoft.com/office/drawing/2014/main" xmlns="" id="{285932E5-F352-4817-B981-451541BAABC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872326" y="990600"/>
            <a:ext cx="5399349" cy="5668424"/>
          </a:xfrm>
          <a:prstGeom prst="rect">
            <a:avLst/>
          </a:prstGeo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xmlns="" id="{987A795F-D8F7-3244-9500-A39C421F90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44824F-EBE0-443F-8A8F-F64816AF04DC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451150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Antenna</a:t>
            </a:r>
            <a:r>
              <a:rPr lang="en-US" dirty="0">
                <a:cs typeface="Calibri"/>
              </a:rPr>
              <a:t> Test Results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4525963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/>
              <a:t>Central frequency: 950 MHz</a:t>
            </a:r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5" name="picture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100" y="1981200"/>
            <a:ext cx="8305800" cy="4800600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5B77F363-9443-2A4F-AF82-096B09BA10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44824F-EBE0-443F-8A8F-F64816AF04DC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343459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A4FFA6D-0CAD-4581-B2B1-7F60507F49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cs typeface="Calibri"/>
              </a:rPr>
              <a:t>Rectifier Design</a:t>
            </a:r>
            <a:endParaRPr lang="en-US" dirty="0"/>
          </a:p>
        </p:txBody>
      </p:sp>
      <p:pic>
        <p:nvPicPr>
          <p:cNvPr id="4" name="Picture 4" descr="A close up of a map&#10;&#10;Description generated with high confidence">
            <a:extLst>
              <a:ext uri="{FF2B5EF4-FFF2-40B4-BE49-F238E27FC236}">
                <a16:creationId xmlns:a16="http://schemas.microsoft.com/office/drawing/2014/main" xmlns="" id="{9D8A913A-184E-468A-8650-9907481A58D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36538" y="1148887"/>
            <a:ext cx="8251302" cy="5448211"/>
          </a:xfrm>
          <a:prstGeom prst="rect">
            <a:avLst/>
          </a:prstGeo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xmlns="" id="{906A3934-483F-9645-90BE-87FACD03AC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44824F-EBE0-443F-8A8F-F64816AF04DC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014890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8B3B2C6-88D4-429E-9D37-AADE2E01B6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>
                <a:cs typeface="Calibri"/>
              </a:rPr>
              <a:t>Rectifier Test Results</a:t>
            </a: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half" idx="2"/>
          </p:nvPr>
        </p:nvSpPr>
        <p:spPr>
          <a:xfrm>
            <a:off x="304800" y="1600200"/>
            <a:ext cx="4419600" cy="4525963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Simulations at 0 </a:t>
            </a:r>
            <a:r>
              <a:rPr lang="en-US" dirty="0" err="1"/>
              <a:t>dBm</a:t>
            </a:r>
            <a:r>
              <a:rPr lang="en-US" dirty="0"/>
              <a:t> input:</a:t>
            </a:r>
          </a:p>
          <a:p>
            <a:r>
              <a:rPr lang="en-US" dirty="0"/>
              <a:t>Output voltage: 2.404 V</a:t>
            </a:r>
          </a:p>
          <a:p>
            <a:r>
              <a:rPr lang="en-US" dirty="0"/>
              <a:t>Output power: 115.6 </a:t>
            </a:r>
            <a:r>
              <a:rPr lang="en-US" dirty="0" err="1"/>
              <a:t>uW</a:t>
            </a:r>
            <a:endParaRPr lang="en-US" dirty="0"/>
          </a:p>
          <a:p>
            <a:r>
              <a:rPr lang="en-US" dirty="0"/>
              <a:t>Power Conversion Efficiency (PCE): 0.116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xmlns="" id="{526724AB-DEBB-1B4B-A459-3FB2477271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44824F-EBE0-443F-8A8F-F64816AF04DC}" type="slidenum">
              <a:rPr lang="en-US" smtClean="0"/>
              <a:t>13</a:t>
            </a:fld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085492"/>
            <a:ext cx="5297735" cy="278716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18248" y="3233793"/>
            <a:ext cx="3825751" cy="36388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726564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878F879-6DB4-4B61-B85F-650C482CFF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7389" y="9525"/>
            <a:ext cx="8229600" cy="1143000"/>
          </a:xfrm>
        </p:spPr>
        <p:txBody>
          <a:bodyPr/>
          <a:lstStyle/>
          <a:p>
            <a:r>
              <a:rPr lang="en-US" dirty="0">
                <a:cs typeface="Calibri"/>
              </a:rPr>
              <a:t>Antenna/Rectifier PCB layout</a:t>
            </a:r>
            <a:endParaRPr lang="en-US" dirty="0"/>
          </a:p>
        </p:txBody>
      </p:sp>
      <p:pic>
        <p:nvPicPr>
          <p:cNvPr id="8" name="Picture 8">
            <a:extLst>
              <a:ext uri="{FF2B5EF4-FFF2-40B4-BE49-F238E27FC236}">
                <a16:creationId xmlns:a16="http://schemas.microsoft.com/office/drawing/2014/main" xmlns="" id="{0EABE2B1-173D-4E0D-9C1F-F198B9892A7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67717" y="1237187"/>
            <a:ext cx="8588944" cy="5163688"/>
          </a:xfrm>
          <a:prstGeom prst="rect">
            <a:avLst/>
          </a:prstGeo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xmlns="" id="{4B4FB7F3-3FF4-9942-9628-7AAF2A6E12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44824F-EBE0-443F-8A8F-F64816AF04DC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22250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Capacitance Measurement Functional Requirements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 fontScale="92500" lnSpcReduction="20000"/>
          </a:bodyPr>
          <a:lstStyle/>
          <a:p>
            <a:pPr indent="-457200"/>
            <a:r>
              <a:rPr lang="en-US" dirty="0"/>
              <a:t>Operate with low power</a:t>
            </a:r>
          </a:p>
          <a:p>
            <a:pPr marL="0" lvl="1" indent="0">
              <a:buNone/>
            </a:pPr>
            <a:r>
              <a:rPr lang="en-US" sz="3200" dirty="0"/>
              <a:t>	- Rectifier supplies up to</a:t>
            </a:r>
            <a:endParaRPr lang="en-US" sz="3200" dirty="0">
              <a:cs typeface="Calibri"/>
            </a:endParaRPr>
          </a:p>
          <a:p>
            <a:pPr marL="0" lvl="1" indent="0">
              <a:buNone/>
            </a:pPr>
            <a:r>
              <a:rPr lang="en-US" sz="3200" dirty="0"/>
              <a:t>             115.6 </a:t>
            </a:r>
            <a:r>
              <a:rPr lang="en-US" sz="3200" dirty="0" err="1"/>
              <a:t>uW</a:t>
            </a:r>
            <a:endParaRPr lang="en-US" sz="3200" dirty="0">
              <a:cs typeface="Calibri"/>
            </a:endParaRPr>
          </a:p>
          <a:p>
            <a:pPr indent="-457200"/>
            <a:endParaRPr lang="en-US" dirty="0"/>
          </a:p>
          <a:p>
            <a:pPr indent="-457200"/>
            <a:r>
              <a:rPr lang="en-US" dirty="0"/>
              <a:t>Measure capacitance from 20pF to 600pF</a:t>
            </a:r>
          </a:p>
          <a:p>
            <a:pPr indent="-457200"/>
            <a:endParaRPr lang="en-US" dirty="0"/>
          </a:p>
          <a:p>
            <a:pPr indent="-457200"/>
            <a:r>
              <a:rPr lang="en-US" dirty="0"/>
              <a:t>Measure capacitance of washer design</a:t>
            </a:r>
          </a:p>
          <a:p>
            <a:pPr marL="0" lvl="1" indent="0">
              <a:buNone/>
            </a:pPr>
            <a:r>
              <a:rPr lang="en-US" sz="3200" dirty="0"/>
              <a:t>	- 20 pF resting washers</a:t>
            </a:r>
          </a:p>
          <a:p>
            <a:pPr marL="0" lvl="1" indent="0">
              <a:buNone/>
            </a:pPr>
            <a:r>
              <a:rPr lang="en-US" sz="3200" dirty="0"/>
              <a:t>	- 30-40 pF pressured washers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332CCC12-4D97-974E-8E14-3E672E63B1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44824F-EBE0-443F-8A8F-F64816AF04DC}" type="slidenum">
              <a:rPr lang="en-US" smtClean="0"/>
              <a:t>15</a:t>
            </a:fld>
            <a:endParaRPr lang="en-US"/>
          </a:p>
        </p:txBody>
      </p:sp>
      <p:pic>
        <p:nvPicPr>
          <p:cNvPr id="6" name="Picture 5" descr="A screenshot of a cell phone screen with text&#10;&#10;Description generated with high confidence">
            <a:extLst>
              <a:ext uri="{FF2B5EF4-FFF2-40B4-BE49-F238E27FC236}">
                <a16:creationId xmlns:a16="http://schemas.microsoft.com/office/drawing/2014/main" xmlns="" id="{D9C9F5F0-1BF7-46CC-914A-DECD0AD0671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54912" y="1573326"/>
            <a:ext cx="2828401" cy="1723564"/>
          </a:xfrm>
          <a:prstGeom prst="rect">
            <a:avLst/>
          </a:prstGeom>
          <a:ln>
            <a:solidFill>
              <a:srgbClr val="276F8B"/>
            </a:solidFill>
          </a:ln>
        </p:spPr>
      </p:pic>
      <p:sp>
        <p:nvSpPr>
          <p:cNvPr id="8" name="Oval 7">
            <a:extLst>
              <a:ext uri="{FF2B5EF4-FFF2-40B4-BE49-F238E27FC236}">
                <a16:creationId xmlns:a16="http://schemas.microsoft.com/office/drawing/2014/main" xmlns="" id="{4BBCFDFF-E26A-407B-8C5B-B578658FC005}"/>
              </a:ext>
            </a:extLst>
          </p:cNvPr>
          <p:cNvSpPr/>
          <p:nvPr/>
        </p:nvSpPr>
        <p:spPr>
          <a:xfrm>
            <a:off x="7537036" y="2599817"/>
            <a:ext cx="1144353" cy="752081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085165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Relaxation Oscillator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864952" y="4057650"/>
            <a:ext cx="4290161" cy="12314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V</a:t>
            </a:r>
            <a:r>
              <a:rPr lang="en-US" baseline="-25000" dirty="0"/>
              <a:t>TH</a:t>
            </a:r>
            <a:r>
              <a:rPr lang="en-US" dirty="0"/>
              <a:t> = </a:t>
            </a:r>
            <a:r>
              <a:rPr lang="en-US" dirty="0" err="1"/>
              <a:t>V</a:t>
            </a:r>
            <a:r>
              <a:rPr lang="en-US" baseline="-25000" dirty="0" err="1"/>
              <a:t>out</a:t>
            </a:r>
            <a:r>
              <a:rPr lang="en-US" dirty="0"/>
              <a:t>/2, if R</a:t>
            </a:r>
            <a:r>
              <a:rPr lang="en-US" baseline="-25000" dirty="0"/>
              <a:t>a</a:t>
            </a:r>
            <a:r>
              <a:rPr lang="en-US" dirty="0"/>
              <a:t> = R</a:t>
            </a:r>
            <a:r>
              <a:rPr lang="en-US" baseline="-25000" dirty="0"/>
              <a:t>b</a:t>
            </a:r>
            <a:r>
              <a:rPr lang="en-US" dirty="0"/>
              <a:t> and </a:t>
            </a:r>
            <a:r>
              <a:rPr lang="en-US" dirty="0" err="1"/>
              <a:t>V</a:t>
            </a:r>
            <a:r>
              <a:rPr lang="en-US" baseline="-25000" dirty="0" err="1"/>
              <a:t>ref</a:t>
            </a:r>
            <a:r>
              <a:rPr lang="en-US" dirty="0"/>
              <a:t> = 0</a:t>
            </a:r>
          </a:p>
          <a:p>
            <a:endParaRPr lang="en-US" dirty="0"/>
          </a:p>
          <a:p>
            <a:r>
              <a:rPr lang="en-US" dirty="0"/>
              <a:t>V</a:t>
            </a:r>
            <a:r>
              <a:rPr lang="en-US" baseline="-25000" dirty="0"/>
              <a:t>i</a:t>
            </a:r>
            <a:r>
              <a:rPr lang="en-US" dirty="0"/>
              <a:t> &gt; V</a:t>
            </a:r>
            <a:r>
              <a:rPr lang="en-US" baseline="-25000" dirty="0"/>
              <a:t>TH</a:t>
            </a:r>
            <a:r>
              <a:rPr lang="en-US" dirty="0"/>
              <a:t>, then </a:t>
            </a:r>
            <a:r>
              <a:rPr lang="en-US" dirty="0" err="1"/>
              <a:t>V</a:t>
            </a:r>
            <a:r>
              <a:rPr lang="en-US" baseline="-25000" dirty="0" err="1"/>
              <a:t>out</a:t>
            </a:r>
            <a:r>
              <a:rPr lang="en-US" dirty="0"/>
              <a:t> = V</a:t>
            </a:r>
            <a:r>
              <a:rPr lang="en-US" baseline="-25000" dirty="0"/>
              <a:t>L-</a:t>
            </a:r>
          </a:p>
          <a:p>
            <a:r>
              <a:rPr lang="en-US" dirty="0"/>
              <a:t>V</a:t>
            </a:r>
            <a:r>
              <a:rPr lang="en-US" baseline="-25000" dirty="0"/>
              <a:t>i</a:t>
            </a:r>
            <a:r>
              <a:rPr lang="en-US" dirty="0"/>
              <a:t> &lt; V</a:t>
            </a:r>
            <a:r>
              <a:rPr lang="en-US" baseline="-25000" dirty="0"/>
              <a:t>TH</a:t>
            </a:r>
            <a:r>
              <a:rPr lang="en-US" dirty="0"/>
              <a:t>, then </a:t>
            </a:r>
            <a:r>
              <a:rPr lang="en-US" dirty="0" err="1"/>
              <a:t>V</a:t>
            </a:r>
            <a:r>
              <a:rPr lang="en-US" baseline="-25000" dirty="0" err="1"/>
              <a:t>out</a:t>
            </a:r>
            <a:r>
              <a:rPr lang="en-US" dirty="0"/>
              <a:t> = V</a:t>
            </a:r>
            <a:r>
              <a:rPr lang="en-US" baseline="-25000" dirty="0"/>
              <a:t>L+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189465"/>
            <a:ext cx="3607777" cy="4093102"/>
          </a:xfrm>
          <a:prstGeom prst="rect">
            <a:avLst/>
          </a:prstGeom>
          <a:ln>
            <a:noFill/>
          </a:ln>
        </p:spPr>
      </p:pic>
      <p:pic>
        <p:nvPicPr>
          <p:cNvPr id="10" name="picture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73592" y="1189465"/>
            <a:ext cx="4601308" cy="2801065"/>
          </a:xfrm>
          <a:prstGeom prst="rect">
            <a:avLst/>
          </a:prstGeom>
        </p:spPr>
      </p:pic>
      <p:pic>
        <p:nvPicPr>
          <p:cNvPr id="11" name="picture" title="Inserting image...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9377" y="5715000"/>
            <a:ext cx="6805247" cy="866620"/>
          </a:xfrm>
          <a:prstGeom prst="rect">
            <a:avLst/>
          </a:prstGeo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xmlns="" id="{D977DB4C-504D-234B-8B61-2FD93C5A71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44824F-EBE0-443F-8A8F-F64816AF04DC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094328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274638"/>
            <a:ext cx="8915400" cy="1143000"/>
          </a:xfrm>
        </p:spPr>
        <p:txBody>
          <a:bodyPr>
            <a:normAutofit fontScale="90000"/>
          </a:bodyPr>
          <a:lstStyle/>
          <a:p>
            <a:r>
              <a:rPr lang="en-US" dirty="0"/>
              <a:t>Capacitance Measuring / Microcontroller PCB</a:t>
            </a:r>
          </a:p>
        </p:txBody>
      </p:sp>
      <p:sp>
        <p:nvSpPr>
          <p:cNvPr id="15" name="Content Placeholder 14"/>
          <p:cNvSpPr>
            <a:spLocks noGrp="1"/>
          </p:cNvSpPr>
          <p:nvPr>
            <p:ph idx="1"/>
          </p:nvPr>
        </p:nvSpPr>
        <p:spPr>
          <a:xfrm>
            <a:off x="419100" y="1417638"/>
            <a:ext cx="8229600" cy="4525963"/>
          </a:xfrm>
        </p:spPr>
        <p:txBody>
          <a:bodyPr>
            <a:normAutofit/>
          </a:bodyPr>
          <a:lstStyle/>
          <a:p>
            <a:pPr indent="-457200"/>
            <a:r>
              <a:rPr lang="en-US" dirty="0"/>
              <a:t>Outputs pulse wave</a:t>
            </a:r>
          </a:p>
          <a:p>
            <a:pPr indent="-457200"/>
            <a:r>
              <a:rPr lang="en-US" dirty="0"/>
              <a:t>Low power (44.5 </a:t>
            </a:r>
            <a:r>
              <a:rPr lang="en-US" dirty="0" err="1"/>
              <a:t>uW</a:t>
            </a:r>
            <a:r>
              <a:rPr lang="en-US" dirty="0"/>
              <a:t> measured)</a:t>
            </a:r>
          </a:p>
          <a:p>
            <a:pPr indent="-457200"/>
            <a:r>
              <a:rPr lang="en-US" dirty="0"/>
              <a:t>Designed with test and isolation points</a:t>
            </a:r>
          </a:p>
          <a:p>
            <a:pPr indent="-457200"/>
            <a:r>
              <a:rPr lang="en-US" dirty="0" err="1"/>
              <a:t>Vcc</a:t>
            </a:r>
            <a:r>
              <a:rPr lang="en-US" dirty="0"/>
              <a:t>+ = 2V, </a:t>
            </a:r>
            <a:r>
              <a:rPr lang="en-US" dirty="0" err="1"/>
              <a:t>Vcc</a:t>
            </a:r>
            <a:r>
              <a:rPr lang="en-US" dirty="0"/>
              <a:t>- = 0V, COM = 1V</a:t>
            </a:r>
          </a:p>
        </p:txBody>
      </p:sp>
      <p:pic>
        <p:nvPicPr>
          <p:cNvPr id="9" name="Picture 43" descr="A close up of electronics&#10;&#10;Description generated with high confidence">
            <a:extLst>
              <a:ext uri="{FF2B5EF4-FFF2-40B4-BE49-F238E27FC236}">
                <a16:creationId xmlns:a16="http://schemas.microsoft.com/office/drawing/2014/main" xmlns="" id="{E9E5D09B-8086-4A59-9C8E-E9A39B9461D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9570" y="3962195"/>
            <a:ext cx="4166213" cy="2682281"/>
          </a:xfrm>
          <a:prstGeom prst="rect">
            <a:avLst/>
          </a:prstGeom>
        </p:spPr>
      </p:pic>
      <p:pic>
        <p:nvPicPr>
          <p:cNvPr id="10" name="Picture 41">
            <a:extLst>
              <a:ext uri="{FF2B5EF4-FFF2-40B4-BE49-F238E27FC236}">
                <a16:creationId xmlns:a16="http://schemas.microsoft.com/office/drawing/2014/main" xmlns="" id="{F2ACC3A0-47F6-4960-A7BE-45D3899F8A5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24400" y="3962400"/>
            <a:ext cx="4166213" cy="2681870"/>
          </a:xfrm>
          <a:prstGeom prst="rect">
            <a:avLst/>
          </a:prstGeo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xmlns="" id="{65F7F5D3-2005-BE44-B792-1B945D3CAA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44824F-EBE0-443F-8A8F-F64816AF04DC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242416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8515" y="274638"/>
            <a:ext cx="8773085" cy="1143000"/>
          </a:xfrm>
        </p:spPr>
        <p:txBody>
          <a:bodyPr>
            <a:normAutofit fontScale="90000"/>
          </a:bodyPr>
          <a:lstStyle/>
          <a:p>
            <a:r>
              <a:rPr lang="en-US" dirty="0"/>
              <a:t>Capacitance Measuring / Microcontroller PCB Testing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8" y="1417638"/>
            <a:ext cx="8382001" cy="4525963"/>
          </a:xfrm>
        </p:spPr>
        <p:txBody>
          <a:bodyPr>
            <a:normAutofit/>
          </a:bodyPr>
          <a:lstStyle/>
          <a:p>
            <a:pPr marL="342900" lvl="1" indent="-457200">
              <a:buFont typeface="Arial" pitchFamily="34" charset="0"/>
              <a:buChar char="•"/>
            </a:pPr>
            <a:r>
              <a:rPr lang="en-US" sz="3200" dirty="0"/>
              <a:t>Period linearly dependent on capacitance measured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8515" y="2895600"/>
            <a:ext cx="8706969" cy="3733800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258A9D9D-193E-DA4E-B61E-3D7549BFA7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44824F-EBE0-443F-8A8F-F64816AF04DC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397018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74638"/>
            <a:ext cx="8686800" cy="1143000"/>
          </a:xfrm>
        </p:spPr>
        <p:txBody>
          <a:bodyPr>
            <a:normAutofit fontScale="90000"/>
          </a:bodyPr>
          <a:lstStyle/>
          <a:p>
            <a:r>
              <a:rPr lang="en-US" dirty="0"/>
              <a:t>Capacitance Measuring / Microcontroller PCB Testing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25963"/>
          </a:xfrm>
        </p:spPr>
        <p:txBody>
          <a:bodyPr>
            <a:normAutofit/>
          </a:bodyPr>
          <a:lstStyle/>
          <a:p>
            <a:pPr marL="342900" lvl="1" indent="-457200">
              <a:buFont typeface="Arial" pitchFamily="34" charset="0"/>
              <a:buChar char="•"/>
            </a:pPr>
            <a:r>
              <a:rPr lang="en-US" sz="3200" dirty="0"/>
              <a:t>Acceptable power supply rejection ratio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" y="2257347"/>
            <a:ext cx="7924800" cy="4456894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DBAC7D02-8821-5A40-85E8-ADD5A5E642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44824F-EBE0-443F-8A8F-F64816AF04DC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120219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Group 11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/>
              <a:t>Advisors/Clients</a:t>
            </a:r>
          </a:p>
          <a:p>
            <a:pPr lvl="1"/>
            <a:r>
              <a:rPr lang="en-US" dirty="0"/>
              <a:t>Dr. </a:t>
            </a:r>
            <a:r>
              <a:rPr lang="en-US" dirty="0" err="1"/>
              <a:t>Daji</a:t>
            </a:r>
            <a:r>
              <a:rPr lang="en-US" dirty="0"/>
              <a:t> Qiao</a:t>
            </a:r>
          </a:p>
          <a:p>
            <a:pPr lvl="1"/>
            <a:r>
              <a:rPr lang="en-US" dirty="0"/>
              <a:t>Dr. Nathan Neihart</a:t>
            </a:r>
          </a:p>
          <a:p>
            <a:endParaRPr lang="en-US" dirty="0"/>
          </a:p>
          <a:p>
            <a:r>
              <a:rPr lang="en-US" dirty="0"/>
              <a:t>Graduate Students</a:t>
            </a:r>
          </a:p>
          <a:p>
            <a:pPr lvl="1"/>
            <a:r>
              <a:rPr lang="en-US" dirty="0"/>
              <a:t>Scott Melvin</a:t>
            </a:r>
          </a:p>
          <a:p>
            <a:pPr lvl="1"/>
            <a:r>
              <a:rPr lang="en-US" dirty="0" err="1"/>
              <a:t>Chengrui</a:t>
            </a:r>
            <a:r>
              <a:rPr lang="en-US" dirty="0"/>
              <a:t> Yang</a:t>
            </a:r>
          </a:p>
          <a:p>
            <a:pPr lvl="1"/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/>
              <a:t>Students</a:t>
            </a:r>
          </a:p>
          <a:p>
            <a:pPr lvl="1"/>
            <a:r>
              <a:rPr lang="en-US" dirty="0"/>
              <a:t>Bailey Akers</a:t>
            </a:r>
          </a:p>
          <a:p>
            <a:pPr lvl="1"/>
            <a:r>
              <a:rPr lang="en-US" dirty="0"/>
              <a:t>Colin Sunderman</a:t>
            </a:r>
          </a:p>
          <a:p>
            <a:pPr lvl="1"/>
            <a:r>
              <a:rPr lang="en-US" dirty="0"/>
              <a:t>Nathan </a:t>
            </a:r>
            <a:r>
              <a:rPr lang="en-US" dirty="0" err="1"/>
              <a:t>Mulbrook</a:t>
            </a:r>
            <a:endParaRPr lang="en-US" dirty="0" err="1">
              <a:cs typeface="Calibri"/>
            </a:endParaRPr>
          </a:p>
          <a:p>
            <a:pPr lvl="1"/>
            <a:r>
              <a:rPr lang="en-US" dirty="0"/>
              <a:t>Pengyu Qu</a:t>
            </a:r>
            <a:endParaRPr lang="en-US" dirty="0">
              <a:cs typeface="Calibri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CF5E16B1-7A8C-A345-9031-F3F8835C86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44824F-EBE0-443F-8A8F-F64816AF04DC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781473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/>
              <a:t>Microcontroller Design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 lnSpcReduction="10000"/>
          </a:bodyPr>
          <a:lstStyle/>
          <a:p>
            <a:r>
              <a:rPr lang="en-US" dirty="0"/>
              <a:t>Microcontroller</a:t>
            </a:r>
          </a:p>
          <a:p>
            <a:pPr lvl="1"/>
            <a:r>
              <a:rPr lang="en-US" dirty="0"/>
              <a:t>STM32L011K4 low power </a:t>
            </a:r>
            <a:r>
              <a:rPr lang="en-US" dirty="0" smtClean="0"/>
              <a:t>ARM</a:t>
            </a:r>
          </a:p>
          <a:p>
            <a:pPr lvl="1"/>
            <a:r>
              <a:rPr lang="en-US" dirty="0" err="1" smtClean="0"/>
              <a:t>Nucleo</a:t>
            </a:r>
            <a:r>
              <a:rPr lang="en-US" dirty="0" smtClean="0"/>
              <a:t> development board</a:t>
            </a:r>
            <a:endParaRPr lang="en-US" dirty="0" smtClean="0"/>
          </a:p>
          <a:p>
            <a:pPr lvl="1"/>
            <a:r>
              <a:rPr lang="en-US" dirty="0"/>
              <a:t>Small package size</a:t>
            </a:r>
            <a:endParaRPr lang="en-US" dirty="0"/>
          </a:p>
          <a:p>
            <a:r>
              <a:rPr lang="en-US" dirty="0"/>
              <a:t>Measure signal from capacitance measuring circuit</a:t>
            </a:r>
          </a:p>
          <a:p>
            <a:r>
              <a:rPr lang="en-US" dirty="0"/>
              <a:t>Turn LED on at threshold </a:t>
            </a:r>
            <a:r>
              <a:rPr lang="en-US" dirty="0" smtClean="0"/>
              <a:t>period</a:t>
            </a:r>
            <a:endParaRPr lang="en-US" dirty="0"/>
          </a:p>
          <a:p>
            <a:pPr lvl="1"/>
            <a:r>
              <a:rPr lang="en-US" dirty="0"/>
              <a:t>Corresponds to nut tightness</a:t>
            </a:r>
          </a:p>
          <a:p>
            <a:pPr lvl="1"/>
            <a:r>
              <a:rPr lang="en-US" dirty="0"/>
              <a:t>Demonstrated with threshold of 30 pF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89C1465A-B085-574A-9641-F664816E32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44824F-EBE0-443F-8A8F-F64816AF04DC}" type="slidenum">
              <a:rPr lang="en-US" smtClean="0"/>
              <a:t>20</a:t>
            </a:fld>
            <a:endParaRPr lang="en-US"/>
          </a:p>
        </p:txBody>
      </p:sp>
      <p:pic>
        <p:nvPicPr>
          <p:cNvPr id="6" name="Picture 5" descr="A screenshot of a cell phone screen with text&#10;&#10;Description generated with high confidence">
            <a:extLst>
              <a:ext uri="{FF2B5EF4-FFF2-40B4-BE49-F238E27FC236}">
                <a16:creationId xmlns:a16="http://schemas.microsoft.com/office/drawing/2014/main" xmlns="" id="{5034A9A1-A1E6-4D96-9E23-FE19048D8F3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20131" y="558830"/>
            <a:ext cx="2828401" cy="1723564"/>
          </a:xfrm>
          <a:prstGeom prst="rect">
            <a:avLst/>
          </a:prstGeom>
          <a:ln>
            <a:solidFill>
              <a:srgbClr val="276F8B"/>
            </a:solidFill>
          </a:ln>
        </p:spPr>
      </p:pic>
      <p:sp>
        <p:nvSpPr>
          <p:cNvPr id="8" name="Oval 7">
            <a:extLst>
              <a:ext uri="{FF2B5EF4-FFF2-40B4-BE49-F238E27FC236}">
                <a16:creationId xmlns:a16="http://schemas.microsoft.com/office/drawing/2014/main" xmlns="" id="{9FBF086E-8F44-43E1-9318-FF30D2FDE9DC}"/>
              </a:ext>
            </a:extLst>
          </p:cNvPr>
          <p:cNvSpPr/>
          <p:nvPr/>
        </p:nvSpPr>
        <p:spPr>
          <a:xfrm>
            <a:off x="7252981" y="1531214"/>
            <a:ext cx="752081" cy="752081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862998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Toolchain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System Workbench for STM32</a:t>
            </a:r>
          </a:p>
          <a:p>
            <a:pPr lvl="1"/>
            <a:r>
              <a:rPr lang="en-US" dirty="0"/>
              <a:t>Eclipse</a:t>
            </a:r>
          </a:p>
          <a:p>
            <a:r>
              <a:rPr lang="en-US" dirty="0" err="1"/>
              <a:t>CubeMX</a:t>
            </a:r>
            <a:endParaRPr lang="en-US" dirty="0"/>
          </a:p>
          <a:p>
            <a:pPr lvl="1"/>
            <a:r>
              <a:rPr lang="en-US" dirty="0"/>
              <a:t>Peripheral initialization</a:t>
            </a:r>
          </a:p>
          <a:p>
            <a:pPr lvl="1"/>
            <a:r>
              <a:rPr lang="en-US" dirty="0"/>
              <a:t>Clock </a:t>
            </a:r>
            <a:r>
              <a:rPr lang="en-US" dirty="0" smtClean="0"/>
              <a:t>initialization</a:t>
            </a:r>
            <a:endParaRPr lang="en-US" dirty="0"/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72CDF52A-A103-1C4B-A28A-DA2126CF88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44824F-EBE0-443F-8A8F-F64816AF04DC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456430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Signal Measurement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Threshold frequency calculated at compile</a:t>
            </a:r>
            <a:endParaRPr lang="en-US" dirty="0"/>
          </a:p>
          <a:p>
            <a:r>
              <a:rPr lang="en-US" dirty="0"/>
              <a:t>Uses low power timer as a counter</a:t>
            </a:r>
          </a:p>
          <a:p>
            <a:pPr lvl="1"/>
            <a:r>
              <a:rPr lang="en-US" dirty="0"/>
              <a:t>Triggers on rising edge</a:t>
            </a:r>
          </a:p>
          <a:p>
            <a:r>
              <a:rPr lang="en-US" dirty="0"/>
              <a:t>Counts for </a:t>
            </a:r>
            <a:r>
              <a:rPr lang="en-US" dirty="0" smtClean="0"/>
              <a:t>1000ms</a:t>
            </a:r>
          </a:p>
          <a:p>
            <a:r>
              <a:rPr lang="en-US" dirty="0" smtClean="0"/>
              <a:t>Measured frequency is compared to threshold and GPIO outputs are set</a:t>
            </a:r>
          </a:p>
          <a:p>
            <a:endParaRPr lang="en-US" dirty="0" smtClean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3D13FE5F-21DD-CA42-BFAA-2DD4E01E23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44824F-EBE0-443F-8A8F-F64816AF04DC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377971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Testing and Verification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UART and debugging </a:t>
            </a:r>
            <a:r>
              <a:rPr lang="en-US" dirty="0"/>
              <a:t>was not available for testing of final firmware version</a:t>
            </a:r>
          </a:p>
          <a:p>
            <a:r>
              <a:rPr lang="en-US" dirty="0"/>
              <a:t>Test various threshold values and ensure operation</a:t>
            </a:r>
          </a:p>
          <a:p>
            <a:r>
              <a:rPr lang="en-US" dirty="0"/>
              <a:t>Test current draw to ensure proper low power operation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1B302EE8-9100-9249-BA5C-B33C23109C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44824F-EBE0-443F-8A8F-F64816AF04DC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884339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8B3B2C6-88D4-429E-9D37-AADE2E01B6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>
                <a:cs typeface="Calibri"/>
              </a:rPr>
              <a:t>System Testing Setup</a:t>
            </a:r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6780" y="1029541"/>
            <a:ext cx="7990440" cy="5706471"/>
          </a:xfrm>
          <a:prstGeom prst="rect">
            <a:avLst/>
          </a:prstGeo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xmlns="" id="{24BB0AED-2C06-1948-9876-25EE2C98CF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44824F-EBE0-443F-8A8F-F64816AF04DC}" type="slidenum">
              <a:rPr lang="en-US" smtClean="0"/>
              <a:t>24</a:t>
            </a:fld>
            <a:endParaRPr lang="en-US"/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xmlns="" id="{1F1BE261-54D7-4F93-A7C1-8C224473CC6A}"/>
              </a:ext>
            </a:extLst>
          </p:cNvPr>
          <p:cNvSpPr/>
          <p:nvPr/>
        </p:nvSpPr>
        <p:spPr>
          <a:xfrm>
            <a:off x="881936" y="1801746"/>
            <a:ext cx="1780104" cy="630341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cs typeface="Calibri"/>
              </a:rPr>
              <a:t>Microcontroller</a:t>
            </a:r>
            <a:endParaRPr lang="en-US" dirty="0"/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xmlns="" id="{D6FBFF4A-1223-487C-9198-500AFD351A0A}"/>
              </a:ext>
            </a:extLst>
          </p:cNvPr>
          <p:cNvSpPr/>
          <p:nvPr/>
        </p:nvSpPr>
        <p:spPr>
          <a:xfrm>
            <a:off x="2816244" y="5399826"/>
            <a:ext cx="1374306" cy="630341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>
                <a:cs typeface="Calibri"/>
              </a:rPr>
              <a:t>Tx</a:t>
            </a:r>
            <a:r>
              <a:rPr lang="en-US" dirty="0">
                <a:cs typeface="Calibri"/>
              </a:rPr>
              <a:t> Antenna</a:t>
            </a:r>
            <a:endParaRPr lang="en-US" dirty="0"/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xmlns="" id="{A1A17D7D-DF67-4B76-943F-0AD899F00D92}"/>
              </a:ext>
            </a:extLst>
          </p:cNvPr>
          <p:cNvSpPr/>
          <p:nvPr/>
        </p:nvSpPr>
        <p:spPr>
          <a:xfrm>
            <a:off x="3208516" y="2221071"/>
            <a:ext cx="1780104" cy="630341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cs typeface="Calibri"/>
              </a:rPr>
              <a:t>Capacitance Measuring PCB</a:t>
            </a:r>
            <a:endParaRPr lang="en-US" dirty="0"/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xmlns="" id="{2D73C8EC-97E8-466A-8B00-175959440D80}"/>
              </a:ext>
            </a:extLst>
          </p:cNvPr>
          <p:cNvSpPr/>
          <p:nvPr/>
        </p:nvSpPr>
        <p:spPr>
          <a:xfrm>
            <a:off x="4939924" y="5251033"/>
            <a:ext cx="1374306" cy="630341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cs typeface="Calibri"/>
              </a:rPr>
              <a:t>Rx Antenna</a:t>
            </a:r>
            <a:endParaRPr lang="en-US" dirty="0"/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xmlns="" id="{6C0093F8-C487-4CA1-A83E-6C94FC8C9992}"/>
              </a:ext>
            </a:extLst>
          </p:cNvPr>
          <p:cNvSpPr/>
          <p:nvPr/>
        </p:nvSpPr>
        <p:spPr>
          <a:xfrm>
            <a:off x="4723496" y="3397884"/>
            <a:ext cx="1374306" cy="630341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cs typeface="Calibri"/>
              </a:rPr>
              <a:t>Rectifier</a:t>
            </a:r>
            <a:endParaRPr lang="en-US" dirty="0"/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xmlns="" id="{2802D590-A46A-41EB-9D88-DCC5869D6FDD}"/>
              </a:ext>
            </a:extLst>
          </p:cNvPr>
          <p:cNvSpPr/>
          <p:nvPr/>
        </p:nvSpPr>
        <p:spPr>
          <a:xfrm>
            <a:off x="6319641" y="1490632"/>
            <a:ext cx="1374306" cy="630341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cs typeface="Calibri"/>
              </a:rPr>
              <a:t>Washers</a:t>
            </a:r>
            <a:endParaRPr lang="en-US" dirty="0"/>
          </a:p>
        </p:txBody>
      </p: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xmlns="" id="{B1C2E75F-6BA5-4C54-BFBC-0D8A863A5D4A}"/>
              </a:ext>
            </a:extLst>
          </p:cNvPr>
          <p:cNvCxnSpPr/>
          <p:nvPr/>
        </p:nvCxnSpPr>
        <p:spPr>
          <a:xfrm>
            <a:off x="1531212" y="2302229"/>
            <a:ext cx="495076" cy="1036139"/>
          </a:xfrm>
          <a:prstGeom prst="straightConnector1">
            <a:avLst/>
          </a:prstGeom>
          <a:ln w="57150"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xmlns="" id="{6128890F-70BD-4BB2-9049-64E3940D8245}"/>
              </a:ext>
            </a:extLst>
          </p:cNvPr>
          <p:cNvCxnSpPr>
            <a:cxnSpLocks/>
          </p:cNvCxnSpPr>
          <p:nvPr/>
        </p:nvCxnSpPr>
        <p:spPr>
          <a:xfrm flipH="1">
            <a:off x="3737213" y="2787675"/>
            <a:ext cx="45988" cy="846767"/>
          </a:xfrm>
          <a:prstGeom prst="straightConnector1">
            <a:avLst/>
          </a:prstGeom>
          <a:ln w="57150"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xmlns="" id="{3329DB66-345D-4A27-AD79-004A55400F4C}"/>
              </a:ext>
            </a:extLst>
          </p:cNvPr>
          <p:cNvCxnSpPr>
            <a:cxnSpLocks/>
          </p:cNvCxnSpPr>
          <p:nvPr/>
        </p:nvCxnSpPr>
        <p:spPr>
          <a:xfrm>
            <a:off x="6995972" y="1977589"/>
            <a:ext cx="35171" cy="914401"/>
          </a:xfrm>
          <a:prstGeom prst="straightConnector1">
            <a:avLst/>
          </a:prstGeom>
          <a:ln w="57150"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xmlns="" id="{4EB9DFBB-5BA5-4333-B548-E455345B6070}"/>
              </a:ext>
            </a:extLst>
          </p:cNvPr>
          <p:cNvCxnSpPr>
            <a:cxnSpLocks/>
          </p:cNvCxnSpPr>
          <p:nvPr/>
        </p:nvCxnSpPr>
        <p:spPr>
          <a:xfrm flipV="1">
            <a:off x="3871319" y="4812768"/>
            <a:ext cx="549181" cy="735849"/>
          </a:xfrm>
          <a:prstGeom prst="straightConnector1">
            <a:avLst/>
          </a:prstGeom>
          <a:ln w="57150"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xmlns="" id="{30DD5A96-7B5E-40D3-99BD-B4B8FE4DC84F}"/>
              </a:ext>
            </a:extLst>
          </p:cNvPr>
          <p:cNvCxnSpPr>
            <a:cxnSpLocks/>
          </p:cNvCxnSpPr>
          <p:nvPr/>
        </p:nvCxnSpPr>
        <p:spPr>
          <a:xfrm flipH="1" flipV="1">
            <a:off x="4880405" y="5002144"/>
            <a:ext cx="343575" cy="384156"/>
          </a:xfrm>
          <a:prstGeom prst="straightConnector1">
            <a:avLst/>
          </a:prstGeom>
          <a:ln w="57150"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xmlns="" id="{1033FB03-5480-492B-9D0E-BF75CC5F51B8}"/>
              </a:ext>
            </a:extLst>
          </p:cNvPr>
          <p:cNvCxnSpPr>
            <a:cxnSpLocks/>
          </p:cNvCxnSpPr>
          <p:nvPr/>
        </p:nvCxnSpPr>
        <p:spPr>
          <a:xfrm flipH="1">
            <a:off x="5002146" y="3911897"/>
            <a:ext cx="316522" cy="576235"/>
          </a:xfrm>
          <a:prstGeom prst="straightConnector1">
            <a:avLst/>
          </a:prstGeom>
          <a:ln w="57150"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7532087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8B3B2C6-88D4-429E-9D37-AADE2E01B6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9050"/>
            <a:ext cx="8229600" cy="1143000"/>
          </a:xfrm>
        </p:spPr>
        <p:txBody>
          <a:bodyPr/>
          <a:lstStyle/>
          <a:p>
            <a:r>
              <a:rPr lang="en-US" dirty="0">
                <a:cs typeface="Calibri"/>
              </a:rPr>
              <a:t>System Testing Results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7200" y="990600"/>
            <a:ext cx="8229600" cy="4525963"/>
          </a:xfrm>
        </p:spPr>
        <p:txBody>
          <a:bodyPr/>
          <a:lstStyle/>
          <a:p>
            <a:r>
              <a:rPr lang="en-US" dirty="0"/>
              <a:t>Resting Washer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59810" y="1600200"/>
            <a:ext cx="6824381" cy="5106988"/>
          </a:xfrm>
          <a:prstGeom prst="rect">
            <a:avLst/>
          </a:prstGeo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xmlns="" id="{2185492E-A02C-2C4C-9F12-CF5A82A45F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44824F-EBE0-443F-8A8F-F64816AF04DC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154030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8B3B2C6-88D4-429E-9D37-AADE2E01B6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9050"/>
            <a:ext cx="8229600" cy="1143000"/>
          </a:xfrm>
        </p:spPr>
        <p:txBody>
          <a:bodyPr/>
          <a:lstStyle/>
          <a:p>
            <a:r>
              <a:rPr lang="en-US" dirty="0">
                <a:cs typeface="Calibri"/>
              </a:rPr>
              <a:t>System Testing Results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7200" y="990600"/>
            <a:ext cx="8229600" cy="4525963"/>
          </a:xfrm>
        </p:spPr>
        <p:txBody>
          <a:bodyPr/>
          <a:lstStyle/>
          <a:p>
            <a:r>
              <a:rPr lang="en-US" dirty="0"/>
              <a:t>Pressured Washer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4900" y="1600200"/>
            <a:ext cx="6934200" cy="5197794"/>
          </a:xfrm>
          <a:prstGeom prst="rect">
            <a:avLst/>
          </a:prstGeo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xmlns="" id="{625D552A-E299-C94E-9D7D-4E0CBB7AAE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44824F-EBE0-443F-8A8F-F64816AF04DC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21383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8B3B2C6-88D4-429E-9D37-AADE2E01B6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cs typeface="Calibri"/>
              </a:rPr>
              <a:t>System Testing Results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800100" indent="-457200"/>
            <a:r>
              <a:rPr lang="en-US" sz="3000" dirty="0"/>
              <a:t>Demonstrated wireless operation at 3.25 inches from </a:t>
            </a:r>
            <a:r>
              <a:rPr lang="en-US" sz="3000" dirty="0" err="1"/>
              <a:t>Tx</a:t>
            </a:r>
            <a:r>
              <a:rPr lang="en-US" sz="3000" dirty="0"/>
              <a:t> to Rx antenna</a:t>
            </a:r>
          </a:p>
          <a:p>
            <a:pPr marL="800100" indent="-457200"/>
            <a:r>
              <a:rPr lang="en-US" sz="3000" dirty="0"/>
              <a:t>Signal generator supplied 15.5 </a:t>
            </a:r>
            <a:r>
              <a:rPr lang="en-US" sz="3000" dirty="0" err="1"/>
              <a:t>dBm</a:t>
            </a:r>
            <a:r>
              <a:rPr lang="en-US" sz="3000" dirty="0"/>
              <a:t> at 887 MHz to the </a:t>
            </a:r>
            <a:r>
              <a:rPr lang="en-US" sz="3000" dirty="0" err="1"/>
              <a:t>Tx</a:t>
            </a:r>
            <a:r>
              <a:rPr lang="en-US" sz="3000" dirty="0"/>
              <a:t> antenna</a:t>
            </a:r>
          </a:p>
          <a:p>
            <a:pPr marL="1200150" lvl="1" indent="-457200"/>
            <a:r>
              <a:rPr lang="en-US" sz="2600" dirty="0"/>
              <a:t>To guarantee 2 volts DC supplied to PCB</a:t>
            </a:r>
          </a:p>
          <a:p>
            <a:pPr marL="800100" indent="-457200"/>
            <a:r>
              <a:rPr lang="en-US" sz="3000" dirty="0"/>
              <a:t>Microcontroller and capacitance measuring circuit fully operational</a:t>
            </a:r>
          </a:p>
          <a:p>
            <a:pPr marL="800100" indent="-457200"/>
            <a:r>
              <a:rPr lang="en-US" sz="3000" dirty="0"/>
              <a:t>Successfully operated with washer design</a:t>
            </a:r>
          </a:p>
          <a:p>
            <a:pPr marL="1200150" lvl="1" indent="-457200"/>
            <a:r>
              <a:rPr lang="en-US" sz="2600" dirty="0"/>
              <a:t>Triggered LED when pressured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2411B223-7F54-BF49-AFD9-F1A4983548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44824F-EBE0-443F-8A8F-F64816AF04DC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91690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 fontScale="62500" lnSpcReduction="20000"/>
          </a:bodyPr>
          <a:lstStyle/>
          <a:p>
            <a:r>
              <a:rPr lang="en-US" dirty="0"/>
              <a:t>Capacitance Measuring: </a:t>
            </a:r>
          </a:p>
          <a:p>
            <a:pPr lvl="1"/>
            <a:r>
              <a:rPr lang="en-US" dirty="0"/>
              <a:t>Functional design and PCB</a:t>
            </a:r>
          </a:p>
          <a:p>
            <a:pPr lvl="1"/>
            <a:r>
              <a:rPr lang="en-US" dirty="0"/>
              <a:t>Low power operation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Antenna/Rectifier Design: </a:t>
            </a:r>
          </a:p>
          <a:p>
            <a:pPr lvl="1"/>
            <a:r>
              <a:rPr lang="en-US" dirty="0"/>
              <a:t>Simulated antenna/rectifier</a:t>
            </a:r>
          </a:p>
          <a:p>
            <a:pPr lvl="1"/>
            <a:r>
              <a:rPr lang="en-US" dirty="0"/>
              <a:t>Modeled PCB design</a:t>
            </a:r>
          </a:p>
          <a:p>
            <a:pPr marL="457200" lvl="1" indent="0">
              <a:buNone/>
            </a:pPr>
            <a:endParaRPr lang="en-US" dirty="0"/>
          </a:p>
          <a:p>
            <a:r>
              <a:rPr lang="en-US" dirty="0"/>
              <a:t>Microcontroller Design: </a:t>
            </a:r>
          </a:p>
          <a:p>
            <a:pPr lvl="1"/>
            <a:r>
              <a:rPr lang="en-US" dirty="0"/>
              <a:t>Functional firmware and PCB</a:t>
            </a:r>
          </a:p>
          <a:p>
            <a:pPr marL="342900" lvl="1" indent="-342900">
              <a:buFont typeface="Arial" pitchFamily="34" charset="0"/>
              <a:buChar char="•"/>
            </a:pPr>
            <a:endParaRPr lang="en-US" sz="3200" dirty="0"/>
          </a:p>
          <a:p>
            <a:pPr marL="342900" lvl="1" indent="-342900">
              <a:buFont typeface="Arial" pitchFamily="34" charset="0"/>
              <a:buChar char="•"/>
            </a:pPr>
            <a:r>
              <a:rPr lang="en-US" sz="3200" dirty="0"/>
              <a:t>System Design:</a:t>
            </a:r>
          </a:p>
          <a:p>
            <a:pPr lvl="1"/>
            <a:r>
              <a:rPr lang="en-US" sz="2900" dirty="0"/>
              <a:t>Successful demonstration of wireless functionality</a:t>
            </a:r>
          </a:p>
          <a:p>
            <a:pPr lvl="1"/>
            <a:r>
              <a:rPr lang="en-US" sz="2900" dirty="0"/>
              <a:t>Measured washer design with capacitance measuring circuit</a:t>
            </a:r>
          </a:p>
          <a:p>
            <a:pPr lvl="1"/>
            <a:r>
              <a:rPr lang="en-US" sz="2900" dirty="0"/>
              <a:t>Triggered LED with microcontroller threshold</a:t>
            </a:r>
          </a:p>
          <a:p>
            <a:pPr marL="457200" lvl="1" indent="0">
              <a:buNone/>
            </a:pPr>
            <a:endParaRPr lang="en-US" dirty="0"/>
          </a:p>
          <a:p>
            <a:pPr marL="457200" lvl="1" indent="0">
              <a:buNone/>
            </a:pPr>
            <a:endParaRPr lang="en-US" dirty="0"/>
          </a:p>
          <a:p>
            <a:pPr lvl="1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End of Project Results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F6817136-73E2-064E-8054-24DF5B0F39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44824F-EBE0-443F-8A8F-F64816AF04DC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324638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 fontScale="77500" lnSpcReduction="20000"/>
          </a:bodyPr>
          <a:lstStyle/>
          <a:p>
            <a:r>
              <a:rPr lang="en-US" dirty="0"/>
              <a:t>Capacitance Measuring: </a:t>
            </a:r>
          </a:p>
          <a:p>
            <a:pPr lvl="1"/>
            <a:r>
              <a:rPr lang="en-US" dirty="0"/>
              <a:t>Scalability of the PCB</a:t>
            </a:r>
          </a:p>
          <a:p>
            <a:endParaRPr lang="en-US" dirty="0"/>
          </a:p>
          <a:p>
            <a:r>
              <a:rPr lang="en-US" dirty="0"/>
              <a:t>Antenna/Rectifier Design: </a:t>
            </a:r>
          </a:p>
          <a:p>
            <a:pPr lvl="1"/>
            <a:r>
              <a:rPr lang="en-US" dirty="0">
                <a:cs typeface="Calibri"/>
              </a:rPr>
              <a:t>Fabricate the PCB</a:t>
            </a:r>
          </a:p>
          <a:p>
            <a:pPr lvl="1"/>
            <a:r>
              <a:rPr lang="en-US" dirty="0">
                <a:cs typeface="Calibri"/>
              </a:rPr>
              <a:t>Test the PCB</a:t>
            </a:r>
          </a:p>
          <a:p>
            <a:pPr lvl="1"/>
            <a:r>
              <a:rPr lang="en-US" dirty="0">
                <a:cs typeface="Calibri"/>
              </a:rPr>
              <a:t>Implement backscatter</a:t>
            </a:r>
          </a:p>
          <a:p>
            <a:endParaRPr lang="en-US" dirty="0"/>
          </a:p>
          <a:p>
            <a:r>
              <a:rPr lang="en-US" dirty="0"/>
              <a:t>Microcontroller Design: </a:t>
            </a:r>
          </a:p>
          <a:p>
            <a:pPr lvl="1"/>
            <a:r>
              <a:rPr lang="en-US" dirty="0"/>
              <a:t>Persistent tag ID and data tracking</a:t>
            </a:r>
          </a:p>
          <a:p>
            <a:pPr lvl="1"/>
            <a:r>
              <a:rPr lang="en-US" dirty="0"/>
              <a:t>Implement protocol </a:t>
            </a:r>
          </a:p>
          <a:p>
            <a:pPr lvl="1"/>
            <a:r>
              <a:rPr lang="en-US" dirty="0"/>
              <a:t>Communication to RF reader</a:t>
            </a:r>
          </a:p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Future Revisions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1FF47938-8433-A243-8122-F7C4DB24DF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44824F-EBE0-443F-8A8F-F64816AF04DC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083597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Problem Statement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/>
              <a:t>Purpose: </a:t>
            </a:r>
          </a:p>
          <a:p>
            <a:pPr lvl="1"/>
            <a:r>
              <a:rPr lang="en-US" dirty="0"/>
              <a:t>Reduce field time while manually checking nut tightness on anchor bolts</a:t>
            </a:r>
            <a:endParaRPr lang="en-US" dirty="0">
              <a:cs typeface="Calibri"/>
            </a:endParaRPr>
          </a:p>
          <a:p>
            <a:pPr marL="457200" lvl="1" indent="0">
              <a:buNone/>
            </a:pPr>
            <a:endParaRPr lang="en-US" dirty="0">
              <a:cs typeface="Calibri"/>
            </a:endParaRPr>
          </a:p>
          <a:p>
            <a:endParaRPr lang="en-US" dirty="0">
              <a:cs typeface="Calibri"/>
            </a:endParaRPr>
          </a:p>
          <a:p>
            <a:pPr marL="0" indent="0">
              <a:buNone/>
            </a:pPr>
            <a:endParaRPr lang="en-US" dirty="0">
              <a:cs typeface="Calibri"/>
            </a:endParaRPr>
          </a:p>
          <a:p>
            <a:pPr lvl="1"/>
            <a:endParaRPr lang="en-US" dirty="0">
              <a:cs typeface="Calibri"/>
            </a:endParaRPr>
          </a:p>
          <a:p>
            <a:endParaRPr lang="en-US" dirty="0">
              <a:cs typeface="Calibri"/>
            </a:endParaRPr>
          </a:p>
          <a:p>
            <a:pPr marL="0" indent="0">
              <a:buNone/>
            </a:pPr>
            <a:endParaRPr lang="en-US" dirty="0">
              <a:cs typeface="Calibri"/>
            </a:endParaRPr>
          </a:p>
          <a:p>
            <a:endParaRPr lang="en-US" dirty="0">
              <a:cs typeface="Calibri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7ECE76CE-2065-8D43-B3CC-EA47B82C73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44824F-EBE0-443F-8A8F-F64816AF04DC}" type="slidenum">
              <a:rPr lang="en-US" smtClean="0"/>
              <a:t>3</a:t>
            </a:fld>
            <a:endParaRPr lang="en-US"/>
          </a:p>
        </p:txBody>
      </p:sp>
      <p:pic>
        <p:nvPicPr>
          <p:cNvPr id="5" name="Picture 5" descr="A picture containing ground, outdoor&#10;&#10;Description generated with very high confidence">
            <a:extLst>
              <a:ext uri="{FF2B5EF4-FFF2-40B4-BE49-F238E27FC236}">
                <a16:creationId xmlns:a16="http://schemas.microsoft.com/office/drawing/2014/main" xmlns="" id="{778D518C-107F-425B-AD6C-888E60B4F56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3962" y="3378328"/>
            <a:ext cx="4488134" cy="2333238"/>
          </a:xfrm>
          <a:prstGeom prst="rect">
            <a:avLst/>
          </a:prstGeom>
        </p:spPr>
      </p:pic>
      <p:pic>
        <p:nvPicPr>
          <p:cNvPr id="7" name="Picture 7" descr="A picture containing indoor&#10;&#10;Description generated with very high confidence">
            <a:extLst>
              <a:ext uri="{FF2B5EF4-FFF2-40B4-BE49-F238E27FC236}">
                <a16:creationId xmlns:a16="http://schemas.microsoft.com/office/drawing/2014/main" xmlns="" id="{FB50BEC0-062D-43DE-BC6A-5BFACDC6C28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61276" y="3379045"/>
            <a:ext cx="4068809" cy="23182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395209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References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 fontScale="25000" lnSpcReduction="20000"/>
          </a:bodyPr>
          <a:lstStyle/>
          <a:p>
            <a:r>
              <a:rPr lang="en-US" sz="5000" dirty="0"/>
              <a:t>Liu, Yili, et al. “Limitations of a relaxation oscillator in capacitance measurements.” </a:t>
            </a:r>
            <a:r>
              <a:rPr lang="en-US" sz="5000" i="1" dirty="0"/>
              <a:t>IEEE Transactions on Instrumentation and Measurement</a:t>
            </a:r>
            <a:r>
              <a:rPr lang="en-US" sz="5000" dirty="0"/>
              <a:t>, vol. 49, no. 5, 2000, pp. 980–983., doi:10.1109/19.872917.</a:t>
            </a:r>
          </a:p>
          <a:p>
            <a:r>
              <a:rPr lang="en-US" sz="5000" dirty="0"/>
              <a:t>Tuttle, Dr. Gary. “Non Linear Oscillators.” </a:t>
            </a:r>
            <a:r>
              <a:rPr lang="en-US" sz="5000" i="1" dirty="0"/>
              <a:t>EE 230 Website</a:t>
            </a:r>
            <a:r>
              <a:rPr lang="en-US" sz="5000" dirty="0"/>
              <a:t>, Dr. Gary Tuttle, tuttle.merc.iastate.edu/ee230/topics/</a:t>
            </a:r>
            <a:r>
              <a:rPr lang="en-US" sz="5000" dirty="0" err="1"/>
              <a:t>op_amps</a:t>
            </a:r>
            <a:r>
              <a:rPr lang="en-US" sz="5000" dirty="0"/>
              <a:t>/non_linear_oscillators.pdf.</a:t>
            </a:r>
          </a:p>
          <a:p>
            <a:r>
              <a:rPr lang="en-US" sz="5000" dirty="0"/>
              <a:t>“TS881 Rail-To-Rail 0.9 V </a:t>
            </a:r>
            <a:r>
              <a:rPr lang="en-US" sz="5000" dirty="0" err="1"/>
              <a:t>nanopower</a:t>
            </a:r>
            <a:r>
              <a:rPr lang="en-US" sz="5000" dirty="0"/>
              <a:t> comparator.” www.st.com/content/ccc/resource/technical/document/datasheet/a2/60/3e/5d/b2/c1/4a/e9/DM00057901.pdf/files/DM00057901.pdf/jcr:content/translations/en.DM00057901.pdf.</a:t>
            </a:r>
          </a:p>
          <a:p>
            <a:r>
              <a:rPr lang="en-US" sz="5000" dirty="0"/>
              <a:t>Zeng, </a:t>
            </a:r>
            <a:r>
              <a:rPr lang="en-US" sz="5000" dirty="0" err="1"/>
              <a:t>Miaowang</a:t>
            </a:r>
            <a:r>
              <a:rPr lang="en-US" sz="5000" dirty="0"/>
              <a:t>, et al. “A Compact Fractal Loop Rectenna for RF Energy Harvesting.” IEEE Antennas and Wireless Propagation Letters, vol. 16, 2017, pp. 2424–2427., doi:10.1109/lawp.2017.2722460.</a:t>
            </a:r>
          </a:p>
          <a:p>
            <a:r>
              <a:rPr lang="en-US" sz="5000" dirty="0" err="1"/>
              <a:t>Kervel</a:t>
            </a:r>
            <a:r>
              <a:rPr lang="en-US" sz="5000" dirty="0"/>
              <a:t>, </a:t>
            </a:r>
            <a:r>
              <a:rPr lang="en-US" sz="5000" dirty="0" err="1"/>
              <a:t>Fredirk</a:t>
            </a:r>
            <a:r>
              <a:rPr lang="en-US" sz="5000" dirty="0"/>
              <a:t>. “868 MHz, 915 MHz and 955 MHz Inverted F Antenna.” www.ti.com/lit/an/swra228c/swra228c.pdf.</a:t>
            </a:r>
          </a:p>
          <a:p>
            <a:r>
              <a:rPr lang="en-US" sz="5000" dirty="0"/>
              <a:t>Technologies, Avago. “Linear Models </a:t>
            </a:r>
            <a:r>
              <a:rPr lang="en-US" sz="5000" dirty="0" err="1"/>
              <a:t>forDiode</a:t>
            </a:r>
            <a:r>
              <a:rPr lang="en-US" sz="5000" dirty="0"/>
              <a:t> Surface Mount </a:t>
            </a:r>
            <a:r>
              <a:rPr lang="en-US" sz="5000" dirty="0" err="1"/>
              <a:t>Packages.”www.avagotech.com</a:t>
            </a:r>
            <a:r>
              <a:rPr lang="en-US" sz="5000" dirty="0"/>
              <a:t>, 21 July 2010, ddd.uab.cat/pub/</a:t>
            </a:r>
            <a:r>
              <a:rPr lang="en-US" sz="5000" dirty="0" err="1"/>
              <a:t>trerecpro</a:t>
            </a:r>
            <a:r>
              <a:rPr lang="en-US" sz="5000" dirty="0"/>
              <a:t>/2010/</a:t>
            </a:r>
            <a:r>
              <a:rPr lang="en-US" sz="5000" dirty="0" err="1"/>
              <a:t>hdl</a:t>
            </a:r>
            <a:r>
              <a:rPr lang="en-US" sz="5000" dirty="0"/>
              <a:t>.../PFC_SergiCarreraColet_annex.pdf.</a:t>
            </a:r>
          </a:p>
          <a:p>
            <a:r>
              <a:rPr lang="en-US" sz="5000" dirty="0"/>
              <a:t>STMicroelectronics. “Access Line Ultra-Low-Power 32-Bit MCU Arm®-Based Cortex®-M0 , up to 16KB Flash, 2KB SRAM, 512B EEPROM, </a:t>
            </a:r>
            <a:r>
              <a:rPr lang="en-US" sz="5000" dirty="0" err="1"/>
              <a:t>ADC.”www.st.com</a:t>
            </a:r>
            <a:r>
              <a:rPr lang="en-US" sz="5000" dirty="0"/>
              <a:t>/resource/</a:t>
            </a:r>
            <a:r>
              <a:rPr lang="en-US" sz="5000" dirty="0" err="1"/>
              <a:t>en</a:t>
            </a:r>
            <a:r>
              <a:rPr lang="en-US" sz="5000" dirty="0"/>
              <a:t>/datasheet/stm32l011d4.pdf.</a:t>
            </a:r>
          </a:p>
          <a:p>
            <a:r>
              <a:rPr lang="en-US" sz="5000" dirty="0"/>
              <a:t>STMicroelectronics. “STM32 Nucleo-32 </a:t>
            </a:r>
            <a:r>
              <a:rPr lang="en-US" sz="5000" dirty="0" err="1"/>
              <a:t>board.”http</a:t>
            </a:r>
            <a:r>
              <a:rPr lang="en-US" sz="5000" dirty="0"/>
              <a:t>://www.st.com/resource/en/data_brief/nucleo-f031k6.pdf.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15D047FB-8F57-084E-9E3F-874C8A4DD5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44824F-EBE0-443F-8A8F-F64816AF04DC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871185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44824F-EBE0-443F-8A8F-F64816AF04DC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980117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9762"/>
          </a:xfrm>
        </p:spPr>
        <p:txBody>
          <a:bodyPr>
            <a:normAutofit fontScale="90000"/>
          </a:bodyPr>
          <a:lstStyle/>
          <a:p>
            <a:r>
              <a:rPr lang="en-US" dirty="0"/>
              <a:t>Clocks</a:t>
            </a:r>
          </a:p>
        </p:txBody>
      </p:sp>
      <p:pic>
        <p:nvPicPr>
          <p:cNvPr id="4" name="Content Placeholder 3" descr="C:\Users\Nathan\Desktop\College\senior design\clock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914400"/>
            <a:ext cx="7053146" cy="5651278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xmlns="" id="{E2CB9C8F-FD62-0D42-AD98-D7BAB3DD81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44824F-EBE0-443F-8A8F-F64816AF04DC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865107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715962"/>
          </a:xfrm>
        </p:spPr>
        <p:txBody>
          <a:bodyPr>
            <a:normAutofit fontScale="90000"/>
          </a:bodyPr>
          <a:lstStyle/>
          <a:p>
            <a:r>
              <a:rPr lang="en-US" dirty="0"/>
              <a:t>Peripherals</a:t>
            </a:r>
          </a:p>
        </p:txBody>
      </p:sp>
      <p:pic>
        <p:nvPicPr>
          <p:cNvPr id="4" name="Content Placeholder 3" descr="C:\Users\Nathan\Desktop\College\senior design\cube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914400"/>
            <a:ext cx="7086600" cy="5678084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xmlns="" id="{9030A6D0-8010-2B4D-8038-59932670C6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44824F-EBE0-443F-8A8F-F64816AF04DC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336937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Final Code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28600" y="1143000"/>
            <a:ext cx="8610600" cy="459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0000"/>
              </a:lnSpc>
            </a:pPr>
            <a:r>
              <a:rPr lang="en-US" sz="1400" b="1" dirty="0">
                <a:solidFill>
                  <a:srgbClr val="7F0055"/>
                </a:solidFill>
                <a:latin typeface="Consolas"/>
                <a:ea typeface="Constantia"/>
                <a:cs typeface="Times New Roman"/>
              </a:rPr>
              <a:t>#define</a:t>
            </a:r>
            <a:r>
              <a:rPr lang="en-US" sz="1400" dirty="0">
                <a:solidFill>
                  <a:srgbClr val="000000"/>
                </a:solidFill>
                <a:latin typeface="Consolas"/>
                <a:ea typeface="Constantia"/>
                <a:cs typeface="Times New Roman"/>
              </a:rPr>
              <a:t> THRESHOLD_PERIOD 857</a:t>
            </a:r>
            <a:endParaRPr lang="en-US" sz="1400" dirty="0">
              <a:solidFill>
                <a:srgbClr val="595959"/>
              </a:solidFill>
              <a:latin typeface="Constantia"/>
              <a:ea typeface="Constantia"/>
              <a:cs typeface="Times New Roman"/>
            </a:endParaRPr>
          </a:p>
          <a:p>
            <a:pPr>
              <a:lnSpc>
                <a:spcPct val="110000"/>
              </a:lnSpc>
            </a:pPr>
            <a:r>
              <a:rPr lang="en-US" sz="1400" b="1" dirty="0">
                <a:solidFill>
                  <a:srgbClr val="7F0055"/>
                </a:solidFill>
                <a:latin typeface="Consolas"/>
                <a:ea typeface="Constantia"/>
                <a:cs typeface="Times New Roman"/>
              </a:rPr>
              <a:t>#define</a:t>
            </a:r>
            <a:r>
              <a:rPr lang="en-US" sz="1400" dirty="0">
                <a:solidFill>
                  <a:srgbClr val="000000"/>
                </a:solidFill>
                <a:latin typeface="Consolas"/>
                <a:ea typeface="Constantia"/>
                <a:cs typeface="Times New Roman"/>
              </a:rPr>
              <a:t> THRESHOLD_FREQUENCY (1000000/THRESHOLD_PERIOD)</a:t>
            </a:r>
            <a:endParaRPr lang="en-US" sz="1400" dirty="0">
              <a:solidFill>
                <a:srgbClr val="595959"/>
              </a:solidFill>
              <a:latin typeface="Constantia"/>
              <a:ea typeface="Constantia"/>
              <a:cs typeface="Times New Roman"/>
            </a:endParaRPr>
          </a:p>
          <a:p>
            <a:pPr>
              <a:lnSpc>
                <a:spcPct val="110000"/>
              </a:lnSpc>
            </a:pPr>
            <a:r>
              <a:rPr lang="en-US" sz="1400" dirty="0">
                <a:solidFill>
                  <a:srgbClr val="005032"/>
                </a:solidFill>
                <a:latin typeface="Consolas"/>
                <a:ea typeface="Constantia"/>
                <a:cs typeface="Times New Roman"/>
              </a:rPr>
              <a:t>uint16_t</a:t>
            </a:r>
            <a:r>
              <a:rPr lang="en-US" sz="1400" dirty="0">
                <a:solidFill>
                  <a:srgbClr val="000000"/>
                </a:solidFill>
                <a:latin typeface="Consolas"/>
                <a:ea typeface="Constantia"/>
                <a:cs typeface="Times New Roman"/>
              </a:rPr>
              <a:t> </a:t>
            </a:r>
            <a:r>
              <a:rPr lang="en-US" sz="1400" dirty="0" err="1">
                <a:solidFill>
                  <a:srgbClr val="000000"/>
                </a:solidFill>
                <a:latin typeface="Consolas"/>
                <a:ea typeface="Constantia"/>
                <a:cs typeface="Times New Roman"/>
              </a:rPr>
              <a:t>first_cap</a:t>
            </a:r>
            <a:r>
              <a:rPr lang="en-US" sz="1400" dirty="0">
                <a:solidFill>
                  <a:srgbClr val="000000"/>
                </a:solidFill>
                <a:latin typeface="Consolas"/>
                <a:ea typeface="Constantia"/>
                <a:cs typeface="Times New Roman"/>
              </a:rPr>
              <a:t> = 0;</a:t>
            </a:r>
            <a:endParaRPr lang="en-US" sz="1400" dirty="0">
              <a:solidFill>
                <a:srgbClr val="595959"/>
              </a:solidFill>
              <a:latin typeface="Constantia"/>
              <a:ea typeface="Constantia"/>
              <a:cs typeface="Times New Roman"/>
            </a:endParaRPr>
          </a:p>
          <a:p>
            <a:pPr>
              <a:lnSpc>
                <a:spcPct val="110000"/>
              </a:lnSpc>
            </a:pPr>
            <a:r>
              <a:rPr lang="en-US" sz="1400" dirty="0">
                <a:solidFill>
                  <a:srgbClr val="005032"/>
                </a:solidFill>
                <a:latin typeface="Consolas"/>
                <a:ea typeface="Constantia"/>
                <a:cs typeface="Times New Roman"/>
              </a:rPr>
              <a:t>uint16_t</a:t>
            </a:r>
            <a:r>
              <a:rPr lang="en-US" sz="1400" dirty="0">
                <a:solidFill>
                  <a:srgbClr val="000000"/>
                </a:solidFill>
                <a:latin typeface="Consolas"/>
                <a:ea typeface="Constantia"/>
                <a:cs typeface="Times New Roman"/>
              </a:rPr>
              <a:t> </a:t>
            </a:r>
            <a:r>
              <a:rPr lang="en-US" sz="1400" dirty="0" err="1">
                <a:solidFill>
                  <a:srgbClr val="000000"/>
                </a:solidFill>
                <a:latin typeface="Consolas"/>
                <a:ea typeface="Constantia"/>
                <a:cs typeface="Times New Roman"/>
              </a:rPr>
              <a:t>last_cap</a:t>
            </a:r>
            <a:r>
              <a:rPr lang="en-US" sz="1400" dirty="0">
                <a:solidFill>
                  <a:srgbClr val="000000"/>
                </a:solidFill>
                <a:latin typeface="Consolas"/>
                <a:ea typeface="Constantia"/>
                <a:cs typeface="Times New Roman"/>
              </a:rPr>
              <a:t> = 0; </a:t>
            </a:r>
          </a:p>
          <a:p>
            <a:pPr>
              <a:lnSpc>
                <a:spcPct val="110000"/>
              </a:lnSpc>
            </a:pPr>
            <a:endParaRPr lang="en-US" sz="1400" b="1" dirty="0">
              <a:solidFill>
                <a:srgbClr val="000000"/>
              </a:solidFill>
              <a:latin typeface="Consolas"/>
              <a:ea typeface="Constantia"/>
              <a:cs typeface="Times New Roman"/>
            </a:endParaRPr>
          </a:p>
          <a:p>
            <a:pPr>
              <a:lnSpc>
                <a:spcPct val="110000"/>
              </a:lnSpc>
            </a:pPr>
            <a:r>
              <a:rPr lang="en-US" sz="1400" b="1" dirty="0">
                <a:solidFill>
                  <a:srgbClr val="7F0055"/>
                </a:solidFill>
                <a:latin typeface="Consolas"/>
                <a:ea typeface="Constantia"/>
                <a:cs typeface="Times New Roman"/>
              </a:rPr>
              <a:t>while</a:t>
            </a:r>
            <a:r>
              <a:rPr lang="en-US" sz="1400" dirty="0">
                <a:solidFill>
                  <a:srgbClr val="000000"/>
                </a:solidFill>
                <a:latin typeface="Consolas"/>
                <a:ea typeface="Constantia"/>
                <a:cs typeface="Times New Roman"/>
              </a:rPr>
              <a:t> (1){</a:t>
            </a:r>
            <a:endParaRPr lang="en-US" sz="1400" dirty="0">
              <a:solidFill>
                <a:srgbClr val="595959"/>
              </a:solidFill>
              <a:latin typeface="Constantia"/>
              <a:ea typeface="Constantia"/>
              <a:cs typeface="Times New Roman"/>
            </a:endParaRPr>
          </a:p>
          <a:p>
            <a:pPr>
              <a:lnSpc>
                <a:spcPct val="110000"/>
              </a:lnSpc>
            </a:pPr>
            <a:r>
              <a:rPr lang="en-US" sz="1400" dirty="0">
                <a:solidFill>
                  <a:srgbClr val="000000"/>
                </a:solidFill>
                <a:latin typeface="Consolas"/>
                <a:ea typeface="Constantia"/>
                <a:cs typeface="Times New Roman"/>
              </a:rPr>
              <a:t>	</a:t>
            </a:r>
            <a:r>
              <a:rPr lang="en-US" sz="1400" dirty="0" err="1">
                <a:solidFill>
                  <a:srgbClr val="000000"/>
                </a:solidFill>
                <a:latin typeface="Consolas"/>
                <a:ea typeface="Constantia"/>
                <a:cs typeface="Times New Roman"/>
              </a:rPr>
              <a:t>first_cap</a:t>
            </a:r>
            <a:r>
              <a:rPr lang="en-US" sz="1400" dirty="0">
                <a:solidFill>
                  <a:srgbClr val="000000"/>
                </a:solidFill>
                <a:latin typeface="Consolas"/>
                <a:ea typeface="Constantia"/>
                <a:cs typeface="Times New Roman"/>
              </a:rPr>
              <a:t> = </a:t>
            </a:r>
            <a:r>
              <a:rPr lang="en-US" sz="1400" dirty="0" err="1">
                <a:solidFill>
                  <a:srgbClr val="000000"/>
                </a:solidFill>
                <a:latin typeface="Consolas"/>
                <a:ea typeface="Constantia"/>
                <a:cs typeface="Times New Roman"/>
              </a:rPr>
              <a:t>HAL_LPTIM_ReadCounter</a:t>
            </a:r>
            <a:r>
              <a:rPr lang="en-US" sz="1400" dirty="0">
                <a:solidFill>
                  <a:srgbClr val="000000"/>
                </a:solidFill>
                <a:latin typeface="Consolas"/>
                <a:ea typeface="Constantia"/>
                <a:cs typeface="Times New Roman"/>
              </a:rPr>
              <a:t>(&amp;hlptim1);</a:t>
            </a:r>
            <a:r>
              <a:rPr lang="en-US" sz="1400" dirty="0">
                <a:solidFill>
                  <a:srgbClr val="3F7F5F"/>
                </a:solidFill>
                <a:latin typeface="Consolas"/>
                <a:ea typeface="Constantia"/>
                <a:cs typeface="Times New Roman"/>
              </a:rPr>
              <a:t> //read initial timer count</a:t>
            </a:r>
            <a:endParaRPr lang="en-US" sz="1400" dirty="0">
              <a:solidFill>
                <a:srgbClr val="595959"/>
              </a:solidFill>
              <a:latin typeface="Constantia"/>
              <a:ea typeface="Constantia"/>
              <a:cs typeface="Times New Roman"/>
            </a:endParaRPr>
          </a:p>
          <a:p>
            <a:pPr indent="457200">
              <a:lnSpc>
                <a:spcPct val="110000"/>
              </a:lnSpc>
            </a:pPr>
            <a:r>
              <a:rPr lang="en-US" sz="1400" dirty="0">
                <a:solidFill>
                  <a:srgbClr val="000000"/>
                </a:solidFill>
                <a:latin typeface="Consolas"/>
                <a:ea typeface="Constantia"/>
                <a:cs typeface="Times New Roman"/>
              </a:rPr>
              <a:t>	</a:t>
            </a:r>
            <a:r>
              <a:rPr lang="en-US" sz="1400" dirty="0" err="1">
                <a:solidFill>
                  <a:srgbClr val="000000"/>
                </a:solidFill>
                <a:latin typeface="Consolas"/>
                <a:ea typeface="Constantia"/>
                <a:cs typeface="Times New Roman"/>
              </a:rPr>
              <a:t>HAL_Delay</a:t>
            </a:r>
            <a:r>
              <a:rPr lang="en-US" sz="1400" dirty="0">
                <a:solidFill>
                  <a:srgbClr val="000000"/>
                </a:solidFill>
                <a:latin typeface="Consolas"/>
                <a:ea typeface="Constantia"/>
                <a:cs typeface="Times New Roman"/>
              </a:rPr>
              <a:t>(1000);		    </a:t>
            </a:r>
            <a:r>
              <a:rPr lang="en-US" sz="1400" dirty="0">
                <a:solidFill>
                  <a:srgbClr val="3F7F5F"/>
                </a:solidFill>
                <a:latin typeface="Consolas"/>
                <a:ea typeface="Constantia"/>
                <a:cs typeface="Times New Roman"/>
              </a:rPr>
              <a:t>//wait while number of cycles is counted</a:t>
            </a:r>
            <a:endParaRPr lang="en-US" sz="1400" dirty="0">
              <a:solidFill>
                <a:srgbClr val="595959"/>
              </a:solidFill>
              <a:latin typeface="Constantia"/>
              <a:ea typeface="Constantia"/>
              <a:cs typeface="Times New Roman"/>
            </a:endParaRPr>
          </a:p>
          <a:p>
            <a:pPr>
              <a:lnSpc>
                <a:spcPct val="110000"/>
              </a:lnSpc>
            </a:pPr>
            <a:r>
              <a:rPr lang="en-US" sz="1400" dirty="0">
                <a:solidFill>
                  <a:srgbClr val="000000"/>
                </a:solidFill>
                <a:latin typeface="Consolas"/>
                <a:ea typeface="Constantia"/>
                <a:cs typeface="Times New Roman"/>
              </a:rPr>
              <a:t>  	</a:t>
            </a:r>
            <a:r>
              <a:rPr lang="en-US" sz="1400" dirty="0" err="1">
                <a:solidFill>
                  <a:srgbClr val="000000"/>
                </a:solidFill>
                <a:latin typeface="Consolas"/>
                <a:ea typeface="Constantia"/>
                <a:cs typeface="Times New Roman"/>
              </a:rPr>
              <a:t>last_cap</a:t>
            </a:r>
            <a:r>
              <a:rPr lang="en-US" sz="1400" dirty="0">
                <a:solidFill>
                  <a:srgbClr val="000000"/>
                </a:solidFill>
                <a:latin typeface="Consolas"/>
                <a:ea typeface="Constantia"/>
                <a:cs typeface="Times New Roman"/>
              </a:rPr>
              <a:t> = </a:t>
            </a:r>
            <a:r>
              <a:rPr lang="en-US" sz="1400" dirty="0" err="1">
                <a:solidFill>
                  <a:srgbClr val="000000"/>
                </a:solidFill>
                <a:latin typeface="Consolas"/>
                <a:ea typeface="Constantia"/>
                <a:cs typeface="Times New Roman"/>
              </a:rPr>
              <a:t>HAL_LPTIM_ReadCounter</a:t>
            </a:r>
            <a:r>
              <a:rPr lang="en-US" sz="1400" dirty="0">
                <a:solidFill>
                  <a:srgbClr val="000000"/>
                </a:solidFill>
                <a:latin typeface="Consolas"/>
                <a:ea typeface="Constantia"/>
                <a:cs typeface="Times New Roman"/>
              </a:rPr>
              <a:t>(&amp;hlptim1);  </a:t>
            </a:r>
            <a:r>
              <a:rPr lang="en-US" sz="1400" dirty="0">
                <a:solidFill>
                  <a:srgbClr val="3F7F5F"/>
                </a:solidFill>
                <a:latin typeface="Consolas"/>
                <a:ea typeface="Constantia"/>
                <a:cs typeface="Times New Roman"/>
              </a:rPr>
              <a:t>//read second count value</a:t>
            </a:r>
            <a:endParaRPr lang="en-US" sz="1400" dirty="0">
              <a:solidFill>
                <a:srgbClr val="595959"/>
              </a:solidFill>
              <a:latin typeface="Constantia"/>
              <a:ea typeface="Constantia"/>
              <a:cs typeface="Times New Roman"/>
            </a:endParaRPr>
          </a:p>
          <a:p>
            <a:pPr>
              <a:lnSpc>
                <a:spcPct val="110000"/>
              </a:lnSpc>
            </a:pPr>
            <a:r>
              <a:rPr lang="en-US" sz="1400" dirty="0">
                <a:solidFill>
                  <a:srgbClr val="000000"/>
                </a:solidFill>
                <a:latin typeface="Consolas"/>
                <a:ea typeface="Constantia"/>
                <a:cs typeface="Times New Roman"/>
              </a:rPr>
              <a:t>	</a:t>
            </a:r>
            <a:r>
              <a:rPr lang="en-US" sz="1400" dirty="0">
                <a:solidFill>
                  <a:srgbClr val="005032"/>
                </a:solidFill>
                <a:latin typeface="Consolas"/>
                <a:ea typeface="Constantia"/>
                <a:cs typeface="Times New Roman"/>
              </a:rPr>
              <a:t>uint16_t</a:t>
            </a:r>
            <a:r>
              <a:rPr lang="en-US" sz="1400" dirty="0">
                <a:solidFill>
                  <a:srgbClr val="000000"/>
                </a:solidFill>
                <a:latin typeface="Consolas"/>
                <a:ea typeface="Constantia"/>
                <a:cs typeface="Times New Roman"/>
              </a:rPr>
              <a:t> cycles = </a:t>
            </a:r>
            <a:r>
              <a:rPr lang="en-US" sz="1400" dirty="0" err="1">
                <a:solidFill>
                  <a:srgbClr val="000000"/>
                </a:solidFill>
                <a:highlight>
                  <a:srgbClr val="D3D3D3"/>
                </a:highlight>
                <a:latin typeface="Consolas"/>
                <a:ea typeface="Constantia"/>
                <a:cs typeface="Times New Roman"/>
              </a:rPr>
              <a:t>last_cap</a:t>
            </a:r>
            <a:r>
              <a:rPr lang="en-US" sz="1400" dirty="0">
                <a:solidFill>
                  <a:srgbClr val="000000"/>
                </a:solidFill>
                <a:latin typeface="Consolas"/>
                <a:ea typeface="Constantia"/>
                <a:cs typeface="Times New Roman"/>
              </a:rPr>
              <a:t> - </a:t>
            </a:r>
            <a:r>
              <a:rPr lang="en-US" sz="1400" dirty="0" err="1">
                <a:solidFill>
                  <a:srgbClr val="000000"/>
                </a:solidFill>
                <a:latin typeface="Consolas"/>
                <a:ea typeface="Constantia"/>
                <a:cs typeface="Times New Roman"/>
              </a:rPr>
              <a:t>first_cap</a:t>
            </a:r>
            <a:r>
              <a:rPr lang="en-US" sz="1400" dirty="0">
                <a:solidFill>
                  <a:srgbClr val="000000"/>
                </a:solidFill>
                <a:latin typeface="Consolas"/>
                <a:ea typeface="Constantia"/>
                <a:cs typeface="Times New Roman"/>
              </a:rPr>
              <a:t>; </a:t>
            </a:r>
            <a:r>
              <a:rPr lang="en-US" sz="1400" dirty="0">
                <a:solidFill>
                  <a:srgbClr val="3F7F5F"/>
                </a:solidFill>
                <a:latin typeface="Consolas"/>
                <a:ea typeface="Constantia"/>
                <a:cs typeface="Times New Roman"/>
              </a:rPr>
              <a:t>//calculate cycles during period</a:t>
            </a:r>
            <a:endParaRPr lang="en-US" sz="1400" dirty="0">
              <a:solidFill>
                <a:srgbClr val="595959"/>
              </a:solidFill>
              <a:latin typeface="Constantia"/>
              <a:ea typeface="Constantia"/>
              <a:cs typeface="Times New Roman"/>
            </a:endParaRPr>
          </a:p>
          <a:p>
            <a:pPr>
              <a:lnSpc>
                <a:spcPct val="110000"/>
              </a:lnSpc>
            </a:pPr>
            <a:r>
              <a:rPr lang="en-US" sz="1400" dirty="0">
                <a:solidFill>
                  <a:srgbClr val="000000"/>
                </a:solidFill>
                <a:latin typeface="Consolas"/>
                <a:ea typeface="Constantia"/>
                <a:cs typeface="Times New Roman"/>
              </a:rPr>
              <a:t>	</a:t>
            </a:r>
            <a:r>
              <a:rPr lang="en-US" sz="1400" b="1" dirty="0">
                <a:solidFill>
                  <a:srgbClr val="7F0055"/>
                </a:solidFill>
                <a:latin typeface="Consolas"/>
                <a:ea typeface="Constantia"/>
                <a:cs typeface="Times New Roman"/>
              </a:rPr>
              <a:t>if</a:t>
            </a:r>
            <a:r>
              <a:rPr lang="en-US" sz="1400" dirty="0">
                <a:solidFill>
                  <a:srgbClr val="000000"/>
                </a:solidFill>
                <a:latin typeface="Consolas"/>
                <a:ea typeface="Constantia"/>
                <a:cs typeface="Times New Roman"/>
              </a:rPr>
              <a:t> (</a:t>
            </a:r>
            <a:r>
              <a:rPr lang="en-US" sz="1400" dirty="0" err="1">
                <a:solidFill>
                  <a:srgbClr val="000000"/>
                </a:solidFill>
                <a:highlight>
                  <a:srgbClr val="D3D3D3"/>
                </a:highlight>
                <a:latin typeface="Consolas"/>
                <a:ea typeface="Constantia"/>
                <a:cs typeface="Times New Roman"/>
              </a:rPr>
              <a:t>last_cap</a:t>
            </a:r>
            <a:r>
              <a:rPr lang="en-US" sz="1400" dirty="0">
                <a:solidFill>
                  <a:srgbClr val="000000"/>
                </a:solidFill>
                <a:latin typeface="Consolas"/>
                <a:ea typeface="Constantia"/>
                <a:cs typeface="Times New Roman"/>
              </a:rPr>
              <a:t> &lt; </a:t>
            </a:r>
            <a:r>
              <a:rPr lang="en-US" sz="1400" dirty="0" err="1">
                <a:solidFill>
                  <a:srgbClr val="000000"/>
                </a:solidFill>
                <a:latin typeface="Consolas"/>
                <a:ea typeface="Constantia"/>
                <a:cs typeface="Times New Roman"/>
              </a:rPr>
              <a:t>first_cap</a:t>
            </a:r>
            <a:r>
              <a:rPr lang="en-US" sz="1400" dirty="0">
                <a:solidFill>
                  <a:srgbClr val="000000"/>
                </a:solidFill>
                <a:latin typeface="Consolas"/>
                <a:ea typeface="Constantia"/>
                <a:cs typeface="Times New Roman"/>
              </a:rPr>
              <a:t>){  	   </a:t>
            </a:r>
            <a:r>
              <a:rPr lang="en-US" sz="1400" dirty="0">
                <a:solidFill>
                  <a:srgbClr val="3F7F5F"/>
                </a:solidFill>
                <a:latin typeface="Consolas"/>
                <a:ea typeface="Constantia"/>
                <a:cs typeface="Times New Roman"/>
              </a:rPr>
              <a:t>//handle overflow of counter</a:t>
            </a:r>
            <a:endParaRPr lang="en-US" sz="1400" dirty="0">
              <a:solidFill>
                <a:srgbClr val="595959"/>
              </a:solidFill>
              <a:latin typeface="Constantia"/>
              <a:ea typeface="Constantia"/>
              <a:cs typeface="Times New Roman"/>
            </a:endParaRPr>
          </a:p>
          <a:p>
            <a:pPr>
              <a:lnSpc>
                <a:spcPct val="110000"/>
              </a:lnSpc>
            </a:pPr>
            <a:r>
              <a:rPr lang="en-US" sz="1400" dirty="0">
                <a:solidFill>
                  <a:srgbClr val="000000"/>
                </a:solidFill>
                <a:latin typeface="Consolas"/>
                <a:ea typeface="Constantia"/>
                <a:cs typeface="Times New Roman"/>
              </a:rPr>
              <a:t>		cycles = (</a:t>
            </a:r>
            <a:r>
              <a:rPr lang="en-US" sz="1400" dirty="0" err="1">
                <a:solidFill>
                  <a:srgbClr val="000000"/>
                </a:solidFill>
                <a:highlight>
                  <a:srgbClr val="D3D3D3"/>
                </a:highlight>
                <a:latin typeface="Consolas"/>
                <a:ea typeface="Constantia"/>
                <a:cs typeface="Times New Roman"/>
              </a:rPr>
              <a:t>last_cap</a:t>
            </a:r>
            <a:r>
              <a:rPr lang="en-US" sz="1400" dirty="0">
                <a:solidFill>
                  <a:srgbClr val="000000"/>
                </a:solidFill>
                <a:latin typeface="Consolas"/>
                <a:ea typeface="Constantia"/>
                <a:cs typeface="Times New Roman"/>
              </a:rPr>
              <a:t> + 0xFFFF) - </a:t>
            </a:r>
            <a:r>
              <a:rPr lang="en-US" sz="1400" dirty="0" err="1">
                <a:solidFill>
                  <a:srgbClr val="000000"/>
                </a:solidFill>
                <a:latin typeface="Consolas"/>
                <a:ea typeface="Constantia"/>
                <a:cs typeface="Times New Roman"/>
              </a:rPr>
              <a:t>first_cap</a:t>
            </a:r>
            <a:r>
              <a:rPr lang="en-US" sz="1400" dirty="0">
                <a:solidFill>
                  <a:srgbClr val="000000"/>
                </a:solidFill>
                <a:latin typeface="Consolas"/>
                <a:ea typeface="Constantia"/>
                <a:cs typeface="Times New Roman"/>
              </a:rPr>
              <a:t>;</a:t>
            </a:r>
            <a:endParaRPr lang="en-US" sz="1400" dirty="0">
              <a:solidFill>
                <a:srgbClr val="595959"/>
              </a:solidFill>
              <a:latin typeface="Constantia"/>
              <a:ea typeface="Constantia"/>
              <a:cs typeface="Times New Roman"/>
            </a:endParaRPr>
          </a:p>
          <a:p>
            <a:pPr>
              <a:lnSpc>
                <a:spcPct val="110000"/>
              </a:lnSpc>
            </a:pPr>
            <a:r>
              <a:rPr lang="en-US" sz="1400" dirty="0">
                <a:solidFill>
                  <a:srgbClr val="000000"/>
                </a:solidFill>
                <a:latin typeface="Consolas"/>
                <a:ea typeface="Constantia"/>
                <a:cs typeface="Times New Roman"/>
              </a:rPr>
              <a:t>  	}</a:t>
            </a:r>
            <a:endParaRPr lang="en-US" sz="1400" dirty="0">
              <a:solidFill>
                <a:srgbClr val="595959"/>
              </a:solidFill>
              <a:latin typeface="Constantia"/>
              <a:ea typeface="Constantia"/>
              <a:cs typeface="Times New Roman"/>
            </a:endParaRPr>
          </a:p>
          <a:p>
            <a:pPr>
              <a:lnSpc>
                <a:spcPct val="110000"/>
              </a:lnSpc>
            </a:pPr>
            <a:r>
              <a:rPr lang="en-US" sz="1400" dirty="0">
                <a:solidFill>
                  <a:srgbClr val="000000"/>
                </a:solidFill>
                <a:latin typeface="Consolas"/>
                <a:ea typeface="Constantia"/>
                <a:cs typeface="Times New Roman"/>
              </a:rPr>
              <a:t>	</a:t>
            </a:r>
            <a:r>
              <a:rPr lang="en-US" sz="1400" b="1" dirty="0">
                <a:solidFill>
                  <a:srgbClr val="7F0055"/>
                </a:solidFill>
                <a:latin typeface="Consolas"/>
                <a:ea typeface="Constantia"/>
                <a:cs typeface="Times New Roman"/>
              </a:rPr>
              <a:t>if</a:t>
            </a:r>
            <a:r>
              <a:rPr lang="en-US" sz="1400" dirty="0">
                <a:solidFill>
                  <a:srgbClr val="000000"/>
                </a:solidFill>
                <a:latin typeface="Consolas"/>
                <a:ea typeface="Constantia"/>
                <a:cs typeface="Times New Roman"/>
              </a:rPr>
              <a:t> (cycles &gt; (THRESHOLD_FREQUENCY )){   </a:t>
            </a:r>
            <a:r>
              <a:rPr lang="en-US" sz="1400" dirty="0">
                <a:solidFill>
                  <a:srgbClr val="3F7F5F"/>
                </a:solidFill>
                <a:latin typeface="Consolas"/>
                <a:ea typeface="Constantia"/>
                <a:cs typeface="Times New Roman"/>
              </a:rPr>
              <a:t>//if the washer is not pressed</a:t>
            </a:r>
            <a:endParaRPr lang="en-US" sz="1400" dirty="0">
              <a:solidFill>
                <a:srgbClr val="595959"/>
              </a:solidFill>
              <a:latin typeface="Constantia"/>
              <a:ea typeface="Constantia"/>
              <a:cs typeface="Times New Roman"/>
            </a:endParaRPr>
          </a:p>
          <a:p>
            <a:pPr>
              <a:lnSpc>
                <a:spcPct val="110000"/>
              </a:lnSpc>
            </a:pPr>
            <a:r>
              <a:rPr lang="en-US" sz="1400" dirty="0">
                <a:solidFill>
                  <a:srgbClr val="000000"/>
                </a:solidFill>
                <a:latin typeface="Consolas"/>
                <a:ea typeface="Constantia"/>
                <a:cs typeface="Times New Roman"/>
              </a:rPr>
              <a:t>  		</a:t>
            </a:r>
            <a:r>
              <a:rPr lang="en-US" sz="1400" dirty="0" err="1">
                <a:solidFill>
                  <a:srgbClr val="000000"/>
                </a:solidFill>
                <a:latin typeface="Consolas"/>
                <a:ea typeface="Constantia"/>
                <a:cs typeface="Times New Roman"/>
              </a:rPr>
              <a:t>HAL_GPIO_WritePin</a:t>
            </a:r>
            <a:r>
              <a:rPr lang="en-US" sz="1400" dirty="0">
                <a:solidFill>
                  <a:srgbClr val="000000"/>
                </a:solidFill>
                <a:latin typeface="Consolas"/>
                <a:ea typeface="Constantia"/>
                <a:cs typeface="Times New Roman"/>
              </a:rPr>
              <a:t>(GPIOB, GPIO_PIN_3, </a:t>
            </a:r>
            <a:r>
              <a:rPr lang="en-US" sz="1400" i="1" dirty="0">
                <a:solidFill>
                  <a:srgbClr val="0000C0"/>
                </a:solidFill>
                <a:latin typeface="Consolas"/>
                <a:ea typeface="Constantia"/>
                <a:cs typeface="Times New Roman"/>
              </a:rPr>
              <a:t>GPIO_PIN_RESET</a:t>
            </a:r>
            <a:r>
              <a:rPr lang="en-US" sz="1400" dirty="0">
                <a:solidFill>
                  <a:srgbClr val="000000"/>
                </a:solidFill>
                <a:latin typeface="Consolas"/>
                <a:ea typeface="Constantia"/>
                <a:cs typeface="Times New Roman"/>
              </a:rPr>
              <a:t>); </a:t>
            </a:r>
            <a:r>
              <a:rPr lang="en-US" sz="1400" dirty="0">
                <a:solidFill>
                  <a:srgbClr val="3F7F5F"/>
                </a:solidFill>
                <a:latin typeface="Consolas"/>
                <a:ea typeface="Constantia"/>
                <a:cs typeface="Times New Roman"/>
              </a:rPr>
              <a:t>//LED off</a:t>
            </a:r>
            <a:endParaRPr lang="en-US" sz="1400" dirty="0">
              <a:solidFill>
                <a:srgbClr val="595959"/>
              </a:solidFill>
              <a:latin typeface="Constantia"/>
              <a:ea typeface="Constantia"/>
              <a:cs typeface="Times New Roman"/>
            </a:endParaRPr>
          </a:p>
          <a:p>
            <a:pPr>
              <a:lnSpc>
                <a:spcPct val="110000"/>
              </a:lnSpc>
            </a:pPr>
            <a:r>
              <a:rPr lang="en-US" sz="1400" dirty="0">
                <a:solidFill>
                  <a:srgbClr val="000000"/>
                </a:solidFill>
                <a:latin typeface="Consolas"/>
                <a:ea typeface="Constantia"/>
                <a:cs typeface="Times New Roman"/>
              </a:rPr>
              <a:t>  	} </a:t>
            </a:r>
            <a:r>
              <a:rPr lang="en-US" sz="1400" b="1" dirty="0">
                <a:solidFill>
                  <a:srgbClr val="7F0055"/>
                </a:solidFill>
                <a:latin typeface="Consolas"/>
                <a:ea typeface="Constantia"/>
                <a:cs typeface="Times New Roman"/>
              </a:rPr>
              <a:t>else</a:t>
            </a:r>
            <a:r>
              <a:rPr lang="en-US" sz="1400" dirty="0">
                <a:solidFill>
                  <a:srgbClr val="000000"/>
                </a:solidFill>
                <a:latin typeface="Consolas"/>
                <a:ea typeface="Constantia"/>
                <a:cs typeface="Times New Roman"/>
              </a:rPr>
              <a:t> {</a:t>
            </a:r>
            <a:endParaRPr lang="en-US" sz="1400" dirty="0">
              <a:solidFill>
                <a:srgbClr val="595959"/>
              </a:solidFill>
              <a:latin typeface="Constantia"/>
              <a:ea typeface="Constantia"/>
              <a:cs typeface="Times New Roman"/>
            </a:endParaRPr>
          </a:p>
          <a:p>
            <a:pPr>
              <a:lnSpc>
                <a:spcPct val="110000"/>
              </a:lnSpc>
            </a:pPr>
            <a:r>
              <a:rPr lang="en-US" sz="1400" dirty="0">
                <a:solidFill>
                  <a:srgbClr val="000000"/>
                </a:solidFill>
                <a:latin typeface="Consolas"/>
                <a:ea typeface="Constantia"/>
                <a:cs typeface="Times New Roman"/>
              </a:rPr>
              <a:t>  		</a:t>
            </a:r>
            <a:r>
              <a:rPr lang="en-US" sz="1400" dirty="0" err="1">
                <a:solidFill>
                  <a:srgbClr val="000000"/>
                </a:solidFill>
                <a:latin typeface="Consolas"/>
                <a:ea typeface="Constantia"/>
                <a:cs typeface="Times New Roman"/>
              </a:rPr>
              <a:t>HAL_GPIO_WritePin</a:t>
            </a:r>
            <a:r>
              <a:rPr lang="en-US" sz="1400" dirty="0">
                <a:solidFill>
                  <a:srgbClr val="000000"/>
                </a:solidFill>
                <a:latin typeface="Consolas"/>
                <a:ea typeface="Constantia"/>
                <a:cs typeface="Times New Roman"/>
              </a:rPr>
              <a:t>(GPIOB, GPIO_PIN_3, </a:t>
            </a:r>
            <a:r>
              <a:rPr lang="en-US" sz="1400" i="1" dirty="0">
                <a:solidFill>
                  <a:srgbClr val="0000C0"/>
                </a:solidFill>
                <a:latin typeface="Consolas"/>
                <a:ea typeface="Constantia"/>
                <a:cs typeface="Times New Roman"/>
              </a:rPr>
              <a:t>GPIO_PIN_SET</a:t>
            </a:r>
            <a:r>
              <a:rPr lang="en-US" sz="1400" dirty="0">
                <a:solidFill>
                  <a:srgbClr val="000000"/>
                </a:solidFill>
                <a:latin typeface="Consolas"/>
                <a:ea typeface="Constantia"/>
                <a:cs typeface="Times New Roman"/>
              </a:rPr>
              <a:t>);   </a:t>
            </a:r>
            <a:r>
              <a:rPr lang="en-US" sz="1400" dirty="0">
                <a:solidFill>
                  <a:srgbClr val="3F7F5F"/>
                </a:solidFill>
                <a:latin typeface="Consolas"/>
                <a:ea typeface="Constantia"/>
                <a:cs typeface="Times New Roman"/>
              </a:rPr>
              <a:t>//LED on</a:t>
            </a:r>
            <a:endParaRPr lang="en-US" sz="1400" dirty="0">
              <a:solidFill>
                <a:srgbClr val="595959"/>
              </a:solidFill>
              <a:latin typeface="Constantia"/>
              <a:ea typeface="Constantia"/>
              <a:cs typeface="Times New Roman"/>
            </a:endParaRPr>
          </a:p>
          <a:p>
            <a:pPr>
              <a:lnSpc>
                <a:spcPct val="110000"/>
              </a:lnSpc>
            </a:pPr>
            <a:r>
              <a:rPr lang="en-US" sz="1400" dirty="0">
                <a:solidFill>
                  <a:srgbClr val="000000"/>
                </a:solidFill>
                <a:latin typeface="Consolas"/>
                <a:ea typeface="Constantia"/>
                <a:cs typeface="Times New Roman"/>
              </a:rPr>
              <a:t>	}</a:t>
            </a:r>
            <a:endParaRPr lang="en-US" sz="1400" dirty="0">
              <a:solidFill>
                <a:srgbClr val="595959"/>
              </a:solidFill>
              <a:latin typeface="Constantia"/>
              <a:ea typeface="Constantia"/>
              <a:cs typeface="Times New Roman"/>
            </a:endParaRPr>
          </a:p>
          <a:p>
            <a:pPr>
              <a:lnSpc>
                <a:spcPct val="110000"/>
              </a:lnSpc>
            </a:pPr>
            <a:r>
              <a:rPr lang="en-US" sz="1400" dirty="0">
                <a:solidFill>
                  <a:srgbClr val="000000"/>
                </a:solidFill>
                <a:latin typeface="Consolas"/>
                <a:ea typeface="Constantia"/>
                <a:cs typeface="Times New Roman"/>
              </a:rPr>
              <a:t>  }</a:t>
            </a:r>
            <a:endParaRPr lang="en-US" sz="1400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xmlns="" id="{228B4439-E460-9347-BA89-18424480C5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44824F-EBE0-443F-8A8F-F64816AF04DC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667007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Problem Statement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430872" cy="4525963"/>
          </a:xfrm>
        </p:spPr>
        <p:txBody>
          <a:bodyPr vert="horz" lIns="91440" tIns="45720" rIns="91440" bIns="45720" rtlCol="0" anchor="t">
            <a:normAutofit lnSpcReduction="10000"/>
          </a:bodyPr>
          <a:lstStyle/>
          <a:p>
            <a:pPr marL="457200" indent="-457200"/>
            <a:r>
              <a:rPr lang="en-US" dirty="0"/>
              <a:t>Solution:</a:t>
            </a:r>
            <a:endParaRPr lang="en-US" dirty="0">
              <a:cs typeface="Calibri"/>
            </a:endParaRPr>
          </a:p>
          <a:p>
            <a:pPr lvl="1"/>
            <a:r>
              <a:rPr lang="en-US" dirty="0"/>
              <a:t>Create an Radio Frequency Readout Device (RFRD) </a:t>
            </a:r>
          </a:p>
          <a:p>
            <a:pPr lvl="1"/>
            <a:r>
              <a:rPr lang="en-US" dirty="0"/>
              <a:t>Passively powered</a:t>
            </a:r>
          </a:p>
          <a:p>
            <a:pPr lvl="1"/>
            <a:r>
              <a:rPr lang="en-US" dirty="0"/>
              <a:t>Measures tightness of the nut by measuring the capacitance of two washers</a:t>
            </a:r>
          </a:p>
          <a:p>
            <a:pPr lvl="2"/>
            <a:r>
              <a:rPr lang="en-US" dirty="0"/>
              <a:t>As nut loosens, capacitance decreases</a:t>
            </a:r>
          </a:p>
          <a:p>
            <a:pPr lvl="1"/>
            <a:r>
              <a:rPr lang="en-US" dirty="0"/>
              <a:t>Indicate whether the nut is tight or loose to signal servicing</a:t>
            </a:r>
          </a:p>
          <a:p>
            <a:pPr marL="457200" lvl="1" indent="0">
              <a:buNone/>
            </a:pPr>
            <a:endParaRPr lang="en-US" dirty="0">
              <a:cs typeface="Calibri"/>
            </a:endParaRPr>
          </a:p>
          <a:p>
            <a:pPr>
              <a:buFont typeface="Arial" pitchFamily="34" charset="0"/>
              <a:buChar char="•"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lvl="1"/>
            <a:endParaRPr lang="en-US" dirty="0"/>
          </a:p>
          <a:p>
            <a:pPr>
              <a:buFont typeface="Arial" pitchFamily="34" charset="0"/>
              <a:buChar char="•"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  <p:pic>
        <p:nvPicPr>
          <p:cNvPr id="7" name="Picture 7" descr="A close up of a map&#10;&#10;Description generated with high confidence">
            <a:extLst>
              <a:ext uri="{FF2B5EF4-FFF2-40B4-BE49-F238E27FC236}">
                <a16:creationId xmlns:a16="http://schemas.microsoft.com/office/drawing/2014/main" xmlns="" id="{4C5296AA-96F6-48EB-91AA-7C28C1CEAE98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5013420" y="2372296"/>
            <a:ext cx="4038600" cy="2981770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7ECE76CE-2065-8D43-B3CC-EA47B82C73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44824F-EBE0-443F-8A8F-F64816AF04DC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327270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/>
              <a:t>System Block Diagram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marL="797560" lvl="1" indent="0">
              <a:buNone/>
            </a:pPr>
            <a:endParaRPr lang="en-US" dirty="0"/>
          </a:p>
          <a:p>
            <a:pPr marL="1254760" lvl="1" indent="-457200">
              <a:buFont typeface="Arial"/>
              <a:buChar char="–"/>
            </a:pPr>
            <a:endParaRPr lang="en-US" dirty="0"/>
          </a:p>
          <a:p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2522" y="1343375"/>
            <a:ext cx="8698957" cy="5362225"/>
          </a:xfrm>
          <a:prstGeom prst="rect">
            <a:avLst/>
          </a:prstGeom>
          <a:ln>
            <a:solidFill>
              <a:srgbClr val="276F8B"/>
            </a:solidFill>
          </a:ln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27A1C23E-7B3F-834C-8875-52BDC3FBBF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44824F-EBE0-443F-8A8F-F64816AF04DC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447636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Functional Requirements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/>
              <a:t>Wireless operation</a:t>
            </a:r>
          </a:p>
          <a:p>
            <a:pPr lvl="1"/>
            <a:r>
              <a:rPr lang="en-US" dirty="0"/>
              <a:t>Passively powered</a:t>
            </a:r>
            <a:endParaRPr lang="en-US" dirty="0">
              <a:cs typeface="Calibri"/>
            </a:endParaRPr>
          </a:p>
          <a:p>
            <a:r>
              <a:rPr lang="en-US" dirty="0"/>
              <a:t>Measure capacitance of washer design</a:t>
            </a:r>
          </a:p>
          <a:p>
            <a:r>
              <a:rPr lang="en-US" dirty="0">
                <a:cs typeface="Calibri"/>
              </a:rPr>
              <a:t>Visual indication of nut tightness</a:t>
            </a:r>
          </a:p>
          <a:p>
            <a:r>
              <a:rPr lang="en-US" dirty="0"/>
              <a:t>Operating environment</a:t>
            </a:r>
            <a:endParaRPr lang="en-US" dirty="0">
              <a:cs typeface="Calibri"/>
            </a:endParaRPr>
          </a:p>
          <a:p>
            <a:pPr lvl="1"/>
            <a:r>
              <a:rPr lang="en-US" dirty="0"/>
              <a:t>Not addressed in this design</a:t>
            </a:r>
          </a:p>
          <a:p>
            <a:pPr lvl="1"/>
            <a:r>
              <a:rPr lang="en-US" dirty="0">
                <a:cs typeface="Calibri"/>
              </a:rPr>
              <a:t>Indoor conditions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43870DAE-1E91-4D4A-9E60-4713566DFB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44824F-EBE0-443F-8A8F-F64816AF04DC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081280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Non-Functional Requirements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 lnSpcReduction="10000"/>
          </a:bodyPr>
          <a:lstStyle/>
          <a:p>
            <a:r>
              <a:rPr lang="en-US" dirty="0"/>
              <a:t>Conforms to FCC Regulations</a:t>
            </a:r>
          </a:p>
          <a:p>
            <a:pPr lvl="1"/>
            <a:r>
              <a:rPr lang="en-US" dirty="0"/>
              <a:t>ISM frequencies</a:t>
            </a:r>
          </a:p>
          <a:p>
            <a:r>
              <a:rPr lang="en-US" dirty="0"/>
              <a:t>Size</a:t>
            </a:r>
          </a:p>
          <a:p>
            <a:pPr lvl="1"/>
            <a:r>
              <a:rPr lang="en-US" dirty="0"/>
              <a:t>Components have potential to be scaled down in future revisions</a:t>
            </a:r>
          </a:p>
          <a:p>
            <a:r>
              <a:rPr lang="en-US" dirty="0"/>
              <a:t>Reasonable cost</a:t>
            </a:r>
            <a:endParaRPr lang="en-US" dirty="0">
              <a:cs typeface="Calibri"/>
            </a:endParaRPr>
          </a:p>
          <a:p>
            <a:r>
              <a:rPr lang="en-US" dirty="0">
                <a:cs typeface="Calibri"/>
              </a:rPr>
              <a:t>Relevant standard</a:t>
            </a:r>
          </a:p>
          <a:p>
            <a:pPr lvl="1"/>
            <a:r>
              <a:rPr lang="en-US" dirty="0">
                <a:cs typeface="Calibri"/>
              </a:rPr>
              <a:t>1720-2012-IEEE Recommended Practice for Near-Field Antenna Measurements</a:t>
            </a:r>
          </a:p>
          <a:p>
            <a:pPr lvl="1"/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54690984-1431-6343-AC81-22E4E50975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44824F-EBE0-443F-8A8F-F64816AF04DC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931596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Design Groups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/>
              <a:t>Antenna and Rectifier</a:t>
            </a:r>
          </a:p>
          <a:p>
            <a:pPr lvl="1"/>
            <a:r>
              <a:rPr lang="en-US" dirty="0" err="1"/>
              <a:t>Pengyu</a:t>
            </a:r>
            <a:r>
              <a:rPr lang="en-US" dirty="0"/>
              <a:t> Qu</a:t>
            </a:r>
          </a:p>
          <a:p>
            <a:endParaRPr lang="en-US" dirty="0"/>
          </a:p>
          <a:p>
            <a:r>
              <a:rPr lang="en-US" dirty="0"/>
              <a:t>Capacitance Measuring</a:t>
            </a:r>
          </a:p>
          <a:p>
            <a:pPr lvl="1"/>
            <a:r>
              <a:rPr lang="en-US" dirty="0"/>
              <a:t>Bailey Akers and Colin Sunderman</a:t>
            </a:r>
          </a:p>
          <a:p>
            <a:pPr marL="457200" lvl="1" indent="0">
              <a:buNone/>
            </a:pPr>
            <a:endParaRPr lang="en-US" dirty="0"/>
          </a:p>
          <a:p>
            <a:r>
              <a:rPr lang="en-US" dirty="0"/>
              <a:t>Microcontroller</a:t>
            </a:r>
          </a:p>
          <a:p>
            <a:pPr lvl="1"/>
            <a:r>
              <a:rPr lang="en-US" dirty="0"/>
              <a:t>Nathan </a:t>
            </a:r>
            <a:r>
              <a:rPr lang="en-US" dirty="0" err="1"/>
              <a:t>Mulbrook</a:t>
            </a:r>
          </a:p>
          <a:p>
            <a:pPr marL="457200" lvl="1" indent="0">
              <a:buNone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635D13C9-B84A-C042-A358-4611317FBF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44824F-EBE0-443F-8A8F-F64816AF04DC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396201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Antenna/Rectifier Design</a:t>
            </a:r>
            <a:endParaRPr lang="en-US">
              <a:cs typeface="Calibri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/>
              <a:t>Inverted F antenna</a:t>
            </a:r>
          </a:p>
          <a:p>
            <a:pPr lvl="1"/>
            <a:r>
              <a:rPr lang="en-US" dirty="0"/>
              <a:t>Compact in size</a:t>
            </a:r>
          </a:p>
          <a:p>
            <a:pPr lvl="1">
              <a:buFont typeface="Arial"/>
              <a:buChar char="–"/>
            </a:pPr>
            <a:r>
              <a:rPr lang="en-US" dirty="0"/>
              <a:t>Microstrip format</a:t>
            </a:r>
          </a:p>
          <a:p>
            <a:pPr lvl="1">
              <a:buFont typeface="Arial"/>
              <a:buChar char="–"/>
            </a:pPr>
            <a:r>
              <a:rPr lang="en-US" dirty="0"/>
              <a:t>Central operating frequency: ~950 MHz</a:t>
            </a:r>
          </a:p>
          <a:p>
            <a:pPr lvl="1">
              <a:buFont typeface="Arial"/>
              <a:buChar char="–"/>
            </a:pPr>
            <a:r>
              <a:rPr lang="en-US" dirty="0">
                <a:cs typeface="Calibri"/>
              </a:rPr>
              <a:t>Can be operated at ISM frequencies (~915 MHz)</a:t>
            </a:r>
          </a:p>
          <a:p>
            <a:r>
              <a:rPr lang="en-US" dirty="0">
                <a:cs typeface="Calibri"/>
              </a:rPr>
              <a:t>Rectifier</a:t>
            </a:r>
          </a:p>
          <a:p>
            <a:pPr lvl="1"/>
            <a:r>
              <a:rPr lang="en-US" dirty="0">
                <a:cs typeface="Calibri"/>
              </a:rPr>
              <a:t>2V/100uW output minimum</a:t>
            </a:r>
          </a:p>
          <a:p>
            <a:pPr lvl="1"/>
            <a:r>
              <a:rPr lang="en-US" dirty="0">
                <a:cs typeface="Calibri"/>
              </a:rPr>
              <a:t>Simulated at 915 MHz</a:t>
            </a:r>
          </a:p>
          <a:p>
            <a:pPr lvl="1"/>
            <a:endParaRPr lang="en-US" dirty="0">
              <a:cs typeface="Calibri"/>
            </a:endParaRPr>
          </a:p>
          <a:p>
            <a:endParaRPr lang="en-US" dirty="0">
              <a:cs typeface="Calibri"/>
            </a:endParaRPr>
          </a:p>
          <a:p>
            <a:pPr lvl="1"/>
            <a:endParaRPr lang="en-US" dirty="0">
              <a:cs typeface="Calibri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EE0D08CF-FD19-1045-B259-07329575D9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44824F-EBE0-443F-8A8F-F64816AF04DC}" type="slidenum">
              <a:rPr lang="en-US" smtClean="0"/>
              <a:t>9</a:t>
            </a:fld>
            <a:endParaRPr lang="en-US"/>
          </a:p>
        </p:txBody>
      </p:sp>
      <p:pic>
        <p:nvPicPr>
          <p:cNvPr id="6" name="Picture 5" descr="A screenshot of a cell phone screen with text&#10;&#10;Description generated with high confidence">
            <a:extLst>
              <a:ext uri="{FF2B5EF4-FFF2-40B4-BE49-F238E27FC236}">
                <a16:creationId xmlns:a16="http://schemas.microsoft.com/office/drawing/2014/main" xmlns="" id="{1F64439F-E4E9-44E9-86C0-A73786E3E89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30272" y="1424534"/>
            <a:ext cx="2828401" cy="1723564"/>
          </a:xfrm>
          <a:prstGeom prst="rect">
            <a:avLst/>
          </a:prstGeom>
          <a:ln>
            <a:solidFill>
              <a:srgbClr val="276F8B"/>
            </a:solidFill>
          </a:ln>
        </p:spPr>
      </p:pic>
      <p:sp>
        <p:nvSpPr>
          <p:cNvPr id="7" name="Oval 6">
            <a:extLst>
              <a:ext uri="{FF2B5EF4-FFF2-40B4-BE49-F238E27FC236}">
                <a16:creationId xmlns:a16="http://schemas.microsoft.com/office/drawing/2014/main" xmlns="" id="{06E1D710-DF3C-447D-8D3B-1C9E97A620C8}"/>
              </a:ext>
            </a:extLst>
          </p:cNvPr>
          <p:cNvSpPr/>
          <p:nvPr/>
        </p:nvSpPr>
        <p:spPr>
          <a:xfrm>
            <a:off x="6481960" y="1382420"/>
            <a:ext cx="1523097" cy="752081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991589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0</TotalTime>
  <Words>564</Words>
  <Application>Microsoft Office PowerPoint</Application>
  <PresentationFormat>On-screen Show (4:3)</PresentationFormat>
  <Paragraphs>255</Paragraphs>
  <Slides>34</Slides>
  <Notes>5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35" baseType="lpstr">
      <vt:lpstr>Office Theme</vt:lpstr>
      <vt:lpstr>Radio Frequency Readout Device (RFRD)</vt:lpstr>
      <vt:lpstr>Group 11</vt:lpstr>
      <vt:lpstr>Problem Statement</vt:lpstr>
      <vt:lpstr>Problem Statement</vt:lpstr>
      <vt:lpstr>System Block Diagram</vt:lpstr>
      <vt:lpstr>Functional Requirements</vt:lpstr>
      <vt:lpstr>Non-Functional Requirements</vt:lpstr>
      <vt:lpstr>Design Groups</vt:lpstr>
      <vt:lpstr>Antenna/Rectifier Design</vt:lpstr>
      <vt:lpstr>Antenna Design</vt:lpstr>
      <vt:lpstr>Antenna Test Results</vt:lpstr>
      <vt:lpstr>Rectifier Design</vt:lpstr>
      <vt:lpstr>Rectifier Test Results</vt:lpstr>
      <vt:lpstr>Antenna/Rectifier PCB layout</vt:lpstr>
      <vt:lpstr>Capacitance Measurement Functional Requirements</vt:lpstr>
      <vt:lpstr>Relaxation Oscillator</vt:lpstr>
      <vt:lpstr>Capacitance Measuring / Microcontroller PCB</vt:lpstr>
      <vt:lpstr>Capacitance Measuring / Microcontroller PCB Testing</vt:lpstr>
      <vt:lpstr>Capacitance Measuring / Microcontroller PCB Testing</vt:lpstr>
      <vt:lpstr>Microcontroller Design</vt:lpstr>
      <vt:lpstr>Toolchain</vt:lpstr>
      <vt:lpstr>Signal Measurement</vt:lpstr>
      <vt:lpstr>Testing and Verification</vt:lpstr>
      <vt:lpstr>System Testing Setup</vt:lpstr>
      <vt:lpstr>System Testing Results</vt:lpstr>
      <vt:lpstr>System Testing Results</vt:lpstr>
      <vt:lpstr>System Testing Results</vt:lpstr>
      <vt:lpstr>End of Project Results</vt:lpstr>
      <vt:lpstr>Future Revisions</vt:lpstr>
      <vt:lpstr>References</vt:lpstr>
      <vt:lpstr>PowerPoint Presentation</vt:lpstr>
      <vt:lpstr>Clocks</vt:lpstr>
      <vt:lpstr>Peripherals</vt:lpstr>
      <vt:lpstr>Final Code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Radio Frequency Readout Device (RFRD) Phase - II</dc:title>
  <dc:creator/>
  <cp:lastModifiedBy/>
  <cp:revision>584</cp:revision>
  <dcterms:created xsi:type="dcterms:W3CDTF">2012-08-24T00:53:15Z</dcterms:created>
  <dcterms:modified xsi:type="dcterms:W3CDTF">2018-04-26T10:35:46Z</dcterms:modified>
</cp:coreProperties>
</file>